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1af9845f3a_0_1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af9845f3a_0_1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1af9845f3a_0_2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af9845f3a_0_2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1af9845f3a_0_29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af9845f3a_0_29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1af9845f3a_0_2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af9845f3a_0_2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deep generative model of raw audio waveforms.</a:t>
            </a:r>
            <a:endParaRPr/>
          </a:p>
          <a:p>
            <a:pPr indent="0" lvl="0" marL="0" rtl="0" algn="l">
              <a:spcBef>
                <a:spcPts val="0"/>
              </a:spcBef>
              <a:spcAft>
                <a:spcPts val="0"/>
              </a:spcAft>
              <a:buNone/>
            </a:pPr>
            <a:r>
              <a:rPr lang="en"/>
              <a:t>WaveNets are able to generate speech which mimics any human voice and which sounds more natural than the best existing Text-to-Speech systems, reducing the gap with human performance by over 50%.</a:t>
            </a:r>
            <a:endParaRPr/>
          </a:p>
          <a:p>
            <a:pPr indent="0" lvl="0" marL="0" rtl="0" algn="l">
              <a:spcBef>
                <a:spcPts val="0"/>
              </a:spcBef>
              <a:spcAft>
                <a:spcPts val="0"/>
              </a:spcAft>
              <a:buNone/>
            </a:pPr>
            <a:r>
              <a:rPr lang="en"/>
              <a:t>https://deepmind.com/blog/wavenet-generative-model-raw-audio/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2dfad3471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dfad3471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https://magenta.tensorflow.org/sketch-rnn-demo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1af9845f3a_0_2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af9845f3a_0_2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transferring the artistic style of The Starry Night onto a photograph of an African lion</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1bede471a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bede471a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1bcfa4d81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bcfa4d81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1bede471a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bede471a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2dfad3471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dfad3471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 name="Shape 59"/>
        <p:cNvGrpSpPr/>
        <p:nvPr/>
      </p:nvGrpSpPr>
      <p:grpSpPr>
        <a:xfrm>
          <a:off x="0" y="0"/>
          <a:ext cx="0" cy="0"/>
          <a:chOff x="0" y="0"/>
          <a:chExt cx="0" cy="0"/>
        </a:xfrm>
      </p:grpSpPr>
      <p:sp>
        <p:nvSpPr>
          <p:cNvPr id="60" name="Google Shape;60;g1af9845f3a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af9845f3a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1bcfa4d81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bcfa4d81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2dfad34716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dfad34716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1bcfa4d81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bcfa4d81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2ed4fa8ca2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ed4fa8ca2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2dfad34716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dfad34716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1bcfa4d81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bcfa4d81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1bcfa4d819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bcfa4d819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1bcfa4d81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bcfa4d81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g1bcfa4d81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bcfa4d81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it do so? By using graphs and sessions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1bcfa4d819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bcfa4d819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1af9845f3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af9845f3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2dfad34716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dfad34716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1bede471a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bede471a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1bd9feb8d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bd9feb8d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1bcfa4d81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bcfa4d81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about naming them in the next module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2ed4fa8ca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ed4fa8ca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about naming them in the next module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1bcfa4d819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bcfa4d819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1bd9feb8d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bd9feb8d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Different from graphs we might be familiar in which nodes are values, edges are functions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1bcfa4d81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bcfa4d81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1bcfa4d81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bcfa4d81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21a6bfb13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1a6bfb13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g1af9845f3a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af9845f3a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TensorFlow was originally created by Google as an internal machine learning tool, but an implementation of it was open sourced under the Apache 2.0 License in November 2015. Notice that we say an implementation and not TensorFlow was open sourced. Google still maintains its own internal implementation of it. For the rest of this course, when we say TensorFlow, we are referring to the open source implementation.</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21a6bfb13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1a6bfb13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21a6bfb13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1a6bfb13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1bef0b526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bef0b526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2dfad34716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dfad34716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that sessions deal with memory allocation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1bcfa4d819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bcfa4d819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1bcfa4d819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bcfa4d819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1bcfa4d819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bcfa4d819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1bcfa4d819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bcfa4d819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 In the first convolutional layer, AlexNet has 96 filters on two different GPUs. AlexNet is the winner of ImageNet challenge 2012</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 name="Shape 469"/>
        <p:cNvGrpSpPr/>
        <p:nvPr/>
      </p:nvGrpSpPr>
      <p:grpSpPr>
        <a:xfrm>
          <a:off x="0" y="0"/>
          <a:ext cx="0" cy="0"/>
          <a:chOff x="0" y="0"/>
          <a:chExt cx="0" cy="0"/>
        </a:xfrm>
      </p:grpSpPr>
      <p:sp>
        <p:nvSpPr>
          <p:cNvPr id="470" name="Google Shape;470;g1bcfa4d819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bcfa4d819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1bcfa4d819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bcfa4d819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1af9845f3a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af9845f3a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1bcfa4d819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bcfa4d819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1bcfa4d819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1bcfa4d819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1bd9feb8d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bd9feb8d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1bd9feb8d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1bd9feb8d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1bd9feb8dd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bd9feb8dd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1bcfa4d819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bcfa4d819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1bcfa4d819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bcfa4d819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1bcfa4d819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bcfa4d819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1bcfa4d819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bcfa4d819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Google Shape;548;g1bcfa4d819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1bcfa4d819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1af9845f3a_0_1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af9845f3a_0_1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1bcfa4d81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bcfa4d81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graphs?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2dfad34716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dfad34716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9" name="Shape 569"/>
        <p:cNvGrpSpPr/>
        <p:nvPr/>
      </p:nvGrpSpPr>
      <p:grpSpPr>
        <a:xfrm>
          <a:off x="0" y="0"/>
          <a:ext cx="0" cy="0"/>
          <a:chOff x="0" y="0"/>
          <a:chExt cx="0" cy="0"/>
        </a:xfrm>
      </p:grpSpPr>
      <p:sp>
        <p:nvSpPr>
          <p:cNvPr id="570" name="Google Shape;570;g2dfad34716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dfad34716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2dfad34716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2dfad34716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g2dfad34716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2dfad34716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Many common machine learning models, such as neural networks, are commonly taught and visualized as directed graphs already, which makes their implementation more natural for machine learning practitioners.</a:t>
            </a:r>
            <a:endParaRPr/>
          </a:p>
          <a:p>
            <a:pPr indent="0" lvl="0" marL="0" rtl="0" algn="l">
              <a:spcBef>
                <a:spcPts val="0"/>
              </a:spcBef>
              <a:spcAft>
                <a:spcPts val="0"/>
              </a:spcAft>
              <a:buNone/>
            </a:pPr>
            <a:r>
              <a:rPr lang="en"/>
              <a:t>By splitting up computation into small, easily differentiable pieces, TF is able to automatically compute the derivative of any node (or “Operation”, as they’re called in TensorFlow) with respect to any other node that can affect the first node’s output. Being able to compute the derivative/gradient of nodes, especially output nodes, is crucial for setting up machine learning models. </a:t>
            </a:r>
            <a:endParaRPr/>
          </a:p>
          <a:p>
            <a:pPr indent="0" lvl="0" marL="0" rtl="0" algn="l">
              <a:spcBef>
                <a:spcPts val="0"/>
              </a:spcBef>
              <a:spcAft>
                <a:spcPts val="0"/>
              </a:spcAft>
              <a:buNone/>
            </a:pPr>
            <a:r>
              <a:rPr lang="en"/>
              <a:t>Third having the computation separated, it makes it much easier to distribute work across multiple CPUs, GPUs, and other computational devices. Simply split the whole, larger graph into several smaller graphs and give each device a separate part of the graph to work on (with a touch of logic to coordinate sharing information across devices)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g1bcfa4d819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bcfa4d819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2dfad34716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dfad3471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a framework to be useful in production, it needs to be efficient, scalable, and maintainable. For research, the framework needs to have flexible operations that can be combined in novel ways. Alternative frameworks are either flexible enough for research but less scalable, such as Chainer and PyTorch, or scalable but less flexible, such as Caffe and MXNet. TensorFlow are both flexible and scalable, allowing users to streamline from research into production.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2dfad34716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dfad34716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2dfad3471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dfad3471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5.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jpg"/><Relationship Id="rId4" Type="http://schemas.openxmlformats.org/officeDocument/2006/relationships/image" Target="../media/image2.jpg"/><Relationship Id="rId5"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mailman.stanford.edu/mailman/listinfo/cs20-win1718-students" TargetMode="External"/><Relationship Id="rId4" Type="http://schemas.openxmlformats.org/officeDocument/2006/relationships/hyperlink" Target="https://mailman.stanford.edu/mailman/listinfo/cs20-win1718-gues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www.tensorflow.org/api_docs/" TargetMode="External"/><Relationship Id="rId4" Type="http://schemas.openxmlformats.org/officeDocument/2006/relationships/hyperlink" Target="https://github.com/tensorflow/model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docs.google.com/spreadsheets/d/1HZQUOQBs_hbdll5zOE_4ClFjlxLK79Juf_eUg8S2slI/edit?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jpg"/><Relationship Id="rId4" Type="http://schemas.openxmlformats.org/officeDocument/2006/relationships/image" Target="../media/image22.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4.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20.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1.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hyperlink" Target="mailto:huyenn@stanford.edu"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687375" y="1760613"/>
            <a:ext cx="8145000" cy="103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Welcome to TensorFlow!</a:t>
            </a:r>
            <a:endParaRPr>
              <a:latin typeface="Georgia"/>
              <a:ea typeface="Georgia"/>
              <a:cs typeface="Georgia"/>
              <a:sym typeface="Georgia"/>
            </a:endParaRPr>
          </a:p>
        </p:txBody>
      </p:sp>
      <p:sp>
        <p:nvSpPr>
          <p:cNvPr id="55" name="Google Shape;55;p13"/>
          <p:cNvSpPr txBox="1"/>
          <p:nvPr>
            <p:ph idx="1" type="subTitle"/>
          </p:nvPr>
        </p:nvSpPr>
        <p:spPr>
          <a:xfrm>
            <a:off x="311700" y="2834125"/>
            <a:ext cx="8520600" cy="1407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rtl="0" algn="ctr">
              <a:spcBef>
                <a:spcPts val="0"/>
              </a:spcBef>
              <a:spcAft>
                <a:spcPts val="0"/>
              </a:spcAft>
              <a:buNone/>
            </a:pPr>
            <a:r>
              <a:rPr lang="en" sz="1800">
                <a:latin typeface="Georgia"/>
                <a:ea typeface="Georgia"/>
                <a:cs typeface="Georgia"/>
                <a:sym typeface="Georgia"/>
              </a:rPr>
              <a:t>Lecture 1</a:t>
            </a:r>
            <a:endParaRPr sz="1800">
              <a:latin typeface="Georgia"/>
              <a:ea typeface="Georgia"/>
              <a:cs typeface="Georgia"/>
              <a:sym typeface="Georgia"/>
            </a:endParaRPr>
          </a:p>
          <a:p>
            <a:pPr indent="0" lvl="0" marL="0" rtl="0" algn="ctr">
              <a:spcBef>
                <a:spcPts val="0"/>
              </a:spcBef>
              <a:spcAft>
                <a:spcPts val="0"/>
              </a:spcAft>
              <a:buNone/>
            </a:pPr>
            <a:r>
              <a:rPr lang="en" sz="1800">
                <a:latin typeface="Georgia"/>
                <a:ea typeface="Georgia"/>
                <a:cs typeface="Georgia"/>
                <a:sym typeface="Georgia"/>
              </a:rPr>
              <a:t>1/12/2018</a:t>
            </a:r>
            <a:endParaRPr sz="1800">
              <a:latin typeface="Georgia"/>
              <a:ea typeface="Georgia"/>
              <a:cs typeface="Georgia"/>
              <a:sym typeface="Georgia"/>
            </a:endParaRPr>
          </a:p>
        </p:txBody>
      </p:sp>
      <p:sp>
        <p:nvSpPr>
          <p:cNvPr id="56" name="Google Shape;56;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57" name="Google Shape;57;p13"/>
          <p:cNvPicPr preferRelativeResize="0"/>
          <p:nvPr/>
        </p:nvPicPr>
        <p:blipFill>
          <a:blip r:embed="rId3">
            <a:alphaModFix/>
          </a:blip>
          <a:stretch>
            <a:fillRect/>
          </a:stretch>
        </p:blipFill>
        <p:spPr>
          <a:xfrm>
            <a:off x="3827975" y="352825"/>
            <a:ext cx="1163600" cy="1468800"/>
          </a:xfrm>
          <a:prstGeom prst="rect">
            <a:avLst/>
          </a:prstGeom>
          <a:noFill/>
          <a:ln>
            <a:noFill/>
          </a:ln>
        </p:spPr>
      </p:pic>
      <p:sp>
        <p:nvSpPr>
          <p:cNvPr id="58" name="Google Shape;58;p13"/>
          <p:cNvSpPr txBox="1"/>
          <p:nvPr/>
        </p:nvSpPr>
        <p:spPr>
          <a:xfrm>
            <a:off x="0" y="4881900"/>
            <a:ext cx="2307600" cy="2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lt2"/>
                </a:solidFill>
                <a:latin typeface="Georgia"/>
                <a:ea typeface="Georgia"/>
                <a:cs typeface="Georgia"/>
                <a:sym typeface="Georgia"/>
              </a:rPr>
              <a:t>Thanks Danijar Hafner for the logo!</a:t>
            </a:r>
            <a:endParaRPr sz="1000">
              <a:solidFill>
                <a:schemeClr val="lt2"/>
              </a:solidFill>
              <a:latin typeface="Georgia"/>
              <a:ea typeface="Georgia"/>
              <a:cs typeface="Georgia"/>
              <a:sym typeface="Georgi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Demand for tutorials on TensorFlow</a:t>
            </a:r>
            <a:endParaRPr b="1">
              <a:latin typeface="Georgia"/>
              <a:ea typeface="Georgia"/>
              <a:cs typeface="Georgia"/>
              <a:sym typeface="Georgia"/>
            </a:endParaRPr>
          </a:p>
        </p:txBody>
      </p:sp>
      <p:sp>
        <p:nvSpPr>
          <p:cNvPr id="121" name="Google Shape;121;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2" name="Google Shape;122;p22"/>
          <p:cNvPicPr preferRelativeResize="0"/>
          <p:nvPr/>
        </p:nvPicPr>
        <p:blipFill>
          <a:blip r:embed="rId3">
            <a:alphaModFix/>
          </a:blip>
          <a:stretch>
            <a:fillRect/>
          </a:stretch>
        </p:blipFill>
        <p:spPr>
          <a:xfrm>
            <a:off x="698925" y="1159950"/>
            <a:ext cx="7746156" cy="38209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ctrTitle"/>
          </p:nvPr>
        </p:nvSpPr>
        <p:spPr>
          <a:xfrm>
            <a:off x="687375" y="2058534"/>
            <a:ext cx="8145000" cy="1749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Some cool projects using TensorFlow</a:t>
            </a:r>
            <a:endParaRPr>
              <a:latin typeface="Georgia"/>
              <a:ea typeface="Georgia"/>
              <a:cs typeface="Georgia"/>
              <a:sym typeface="Georgia"/>
            </a:endParaRPr>
          </a:p>
        </p:txBody>
      </p:sp>
      <p:sp>
        <p:nvSpPr>
          <p:cNvPr id="128" name="Google Shape;128;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29" name="Google Shape;129;p23"/>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Classify skin cancer</a:t>
            </a:r>
            <a:endParaRPr b="1">
              <a:latin typeface="Georgia"/>
              <a:ea typeface="Georgia"/>
              <a:cs typeface="Georgia"/>
              <a:sym typeface="Georgia"/>
            </a:endParaRPr>
          </a:p>
        </p:txBody>
      </p:sp>
      <p:sp>
        <p:nvSpPr>
          <p:cNvPr id="135" name="Google Shape;135;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Georgia"/>
              <a:ea typeface="Georgia"/>
              <a:cs typeface="Georgia"/>
              <a:sym typeface="Georgia"/>
            </a:endParaRPr>
          </a:p>
        </p:txBody>
      </p:sp>
      <p:sp>
        <p:nvSpPr>
          <p:cNvPr id="136" name="Google Shape;13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37" name="Google Shape;137;p24"/>
          <p:cNvSpPr txBox="1"/>
          <p:nvPr/>
        </p:nvSpPr>
        <p:spPr>
          <a:xfrm>
            <a:off x="1658950" y="4686775"/>
            <a:ext cx="63588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Dermatologist-level classification of skin cancer with deep neural networks (Esteva et al., Nature 2017)</a:t>
            </a:r>
            <a:endParaRPr sz="1000">
              <a:solidFill>
                <a:srgbClr val="FFFFFF"/>
              </a:solidFill>
            </a:endParaRPr>
          </a:p>
        </p:txBody>
      </p:sp>
      <p:pic>
        <p:nvPicPr>
          <p:cNvPr id="138" name="Google Shape;138;p24"/>
          <p:cNvPicPr preferRelativeResize="0"/>
          <p:nvPr/>
        </p:nvPicPr>
        <p:blipFill>
          <a:blip r:embed="rId3">
            <a:alphaModFix/>
          </a:blip>
          <a:stretch>
            <a:fillRect/>
          </a:stretch>
        </p:blipFill>
        <p:spPr>
          <a:xfrm>
            <a:off x="1658950" y="1152475"/>
            <a:ext cx="5826112"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5"/>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WaveNet: Text to Speech</a:t>
            </a:r>
            <a:endParaRPr b="1">
              <a:latin typeface="Georgia"/>
              <a:ea typeface="Georgia"/>
              <a:cs typeface="Georgia"/>
              <a:sym typeface="Georgia"/>
            </a:endParaRPr>
          </a:p>
        </p:txBody>
      </p:sp>
      <p:sp>
        <p:nvSpPr>
          <p:cNvPr id="144" name="Google Shape;144;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Georgia"/>
              <a:ea typeface="Georgia"/>
              <a:cs typeface="Georgia"/>
              <a:sym typeface="Georgia"/>
            </a:endParaRPr>
          </a:p>
        </p:txBody>
      </p:sp>
      <p:pic>
        <p:nvPicPr>
          <p:cNvPr id="145" name="Google Shape;145;p25"/>
          <p:cNvPicPr preferRelativeResize="0"/>
          <p:nvPr/>
        </p:nvPicPr>
        <p:blipFill>
          <a:blip r:embed="rId3">
            <a:alphaModFix/>
          </a:blip>
          <a:stretch>
            <a:fillRect/>
          </a:stretch>
        </p:blipFill>
        <p:spPr>
          <a:xfrm>
            <a:off x="1326325" y="1152475"/>
            <a:ext cx="6738218" cy="3416400"/>
          </a:xfrm>
          <a:prstGeom prst="rect">
            <a:avLst/>
          </a:prstGeom>
          <a:noFill/>
          <a:ln>
            <a:noFill/>
          </a:ln>
        </p:spPr>
      </p:pic>
      <p:sp>
        <p:nvSpPr>
          <p:cNvPr id="146" name="Google Shape;14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47" name="Google Shape;147;p25"/>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Wavenet: A generative model for raw audio (Oord et al., 2016)</a:t>
            </a:r>
            <a:endParaRPr sz="1000">
              <a:solidFill>
                <a:srgbClr val="FFFFFF"/>
              </a:solidFill>
            </a:endParaRPr>
          </a:p>
        </p:txBody>
      </p:sp>
      <p:sp>
        <p:nvSpPr>
          <p:cNvPr id="148" name="Google Shape;148;p25"/>
          <p:cNvSpPr txBox="1"/>
          <p:nvPr/>
        </p:nvSpPr>
        <p:spPr>
          <a:xfrm>
            <a:off x="2633475" y="751950"/>
            <a:ext cx="45231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It takes several hours to synthesize 1 second!</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Drawing</a:t>
            </a:r>
            <a:endParaRPr b="1">
              <a:latin typeface="Georgia"/>
              <a:ea typeface="Georgia"/>
              <a:cs typeface="Georgia"/>
              <a:sym typeface="Georgia"/>
            </a:endParaRPr>
          </a:p>
        </p:txBody>
      </p:sp>
      <p:sp>
        <p:nvSpPr>
          <p:cNvPr id="154" name="Google Shape;154;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Georgia"/>
              <a:ea typeface="Georgia"/>
              <a:cs typeface="Georgia"/>
              <a:sym typeface="Georgia"/>
            </a:endParaRPr>
          </a:p>
        </p:txBody>
      </p:sp>
      <p:sp>
        <p:nvSpPr>
          <p:cNvPr id="155" name="Google Shape;155;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56" name="Google Shape;156;p26"/>
          <p:cNvSpPr txBox="1"/>
          <p:nvPr/>
        </p:nvSpPr>
        <p:spPr>
          <a:xfrm>
            <a:off x="2057450" y="4686775"/>
            <a:ext cx="58464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Draw Together with a Neural Network (Ha et al., 2017) </a:t>
            </a:r>
            <a:endParaRPr sz="1000">
              <a:solidFill>
                <a:srgbClr val="FFFFFF"/>
              </a:solidFill>
            </a:endParaRPr>
          </a:p>
        </p:txBody>
      </p:sp>
      <p:pic>
        <p:nvPicPr>
          <p:cNvPr id="157" name="Google Shape;157;p26"/>
          <p:cNvPicPr preferRelativeResize="0"/>
          <p:nvPr/>
        </p:nvPicPr>
        <p:blipFill>
          <a:blip r:embed="rId3">
            <a:alphaModFix/>
          </a:blip>
          <a:stretch>
            <a:fillRect/>
          </a:stretch>
        </p:blipFill>
        <p:spPr>
          <a:xfrm>
            <a:off x="1601700" y="1146175"/>
            <a:ext cx="6096000" cy="342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7"/>
          <p:cNvSpPr txBox="1"/>
          <p:nvPr>
            <p:ph type="title"/>
          </p:nvPr>
        </p:nvSpPr>
        <p:spPr>
          <a:xfrm>
            <a:off x="389400" y="3025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Neural Style Translation</a:t>
            </a:r>
            <a:endParaRPr b="1">
              <a:latin typeface="Georgia"/>
              <a:ea typeface="Georgia"/>
              <a:cs typeface="Georgia"/>
              <a:sym typeface="Georgia"/>
            </a:endParaRPr>
          </a:p>
        </p:txBody>
      </p:sp>
      <p:sp>
        <p:nvSpPr>
          <p:cNvPr id="163" name="Google Shape;16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latin typeface="Georgia"/>
              <a:ea typeface="Georgia"/>
              <a:cs typeface="Georgia"/>
              <a:sym typeface="Georgia"/>
            </a:endParaRPr>
          </a:p>
        </p:txBody>
      </p:sp>
      <p:pic>
        <p:nvPicPr>
          <p:cNvPr id="164" name="Google Shape;164;p27"/>
          <p:cNvPicPr preferRelativeResize="0"/>
          <p:nvPr/>
        </p:nvPicPr>
        <p:blipFill>
          <a:blip r:embed="rId3">
            <a:alphaModFix/>
          </a:blip>
          <a:stretch>
            <a:fillRect/>
          </a:stretch>
        </p:blipFill>
        <p:spPr>
          <a:xfrm>
            <a:off x="1796600" y="1152475"/>
            <a:ext cx="5318693" cy="3416400"/>
          </a:xfrm>
          <a:prstGeom prst="rect">
            <a:avLst/>
          </a:prstGeom>
          <a:noFill/>
          <a:ln>
            <a:noFill/>
          </a:ln>
        </p:spPr>
      </p:pic>
      <p:sp>
        <p:nvSpPr>
          <p:cNvPr id="165" name="Google Shape;16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66" name="Google Shape;166;p27"/>
          <p:cNvSpPr txBox="1"/>
          <p:nvPr/>
        </p:nvSpPr>
        <p:spPr>
          <a:xfrm>
            <a:off x="1844825" y="4618850"/>
            <a:ext cx="5339700" cy="3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Image Style Transfer Using Convolutional Neural Networks (Gatys et al., 2016)</a:t>
            </a:r>
            <a:endParaRPr sz="1000">
              <a:solidFill>
                <a:srgbClr val="FFFFFF"/>
              </a:solidFill>
            </a:endParaRPr>
          </a:p>
          <a:p>
            <a:pPr indent="0" lvl="0" marL="0" rtl="0" algn="l">
              <a:spcBef>
                <a:spcPts val="0"/>
              </a:spcBef>
              <a:spcAft>
                <a:spcPts val="0"/>
              </a:spcAft>
              <a:buNone/>
            </a:pPr>
            <a:r>
              <a:rPr lang="en" sz="1000">
                <a:solidFill>
                  <a:srgbClr val="FFFFFF"/>
                </a:solidFill>
              </a:rPr>
              <a:t>Tensorflow adaptation by Cameroon Smith (cysmith@github)</a:t>
            </a:r>
            <a:endParaRPr sz="1000">
              <a:solidFill>
                <a:srgbClr val="FFFFFF"/>
              </a:solidFill>
            </a:endParaRPr>
          </a:p>
          <a:p>
            <a:pPr indent="0" lvl="0" marL="0" rtl="0" algn="l">
              <a:spcBef>
                <a:spcPts val="0"/>
              </a:spcBef>
              <a:spcAft>
                <a:spcPts val="0"/>
              </a:spcAft>
              <a:buNone/>
            </a:pPr>
            <a:r>
              <a:t/>
            </a:r>
            <a:endParaRPr sz="1000">
              <a:solidFill>
                <a:srgbClr val="FFFFFF"/>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8"/>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I hope that this class will give you the tool to build cool projects like those!</a:t>
            </a:r>
            <a:endParaRPr sz="4000">
              <a:latin typeface="Georgia"/>
              <a:ea typeface="Georgia"/>
              <a:cs typeface="Georgia"/>
              <a:sym typeface="Georgia"/>
            </a:endParaRPr>
          </a:p>
        </p:txBody>
      </p:sp>
      <p:sp>
        <p:nvSpPr>
          <p:cNvPr id="172" name="Google Shape;17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73" name="Google Shape;173;p28"/>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Goals</a:t>
            </a:r>
            <a:endParaRPr b="1">
              <a:latin typeface="Georgia"/>
              <a:ea typeface="Georgia"/>
              <a:cs typeface="Georgia"/>
              <a:sym typeface="Georgia"/>
            </a:endParaRPr>
          </a:p>
        </p:txBody>
      </p:sp>
      <p:sp>
        <p:nvSpPr>
          <p:cNvPr id="179" name="Google Shape;179;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Understand TF’s computation graph approach</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Explore TF’s built-in functions and classes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Learn how to build and structure models best suited for a deep learning project</a:t>
            </a:r>
            <a:endParaRPr>
              <a:latin typeface="Georgia"/>
              <a:ea typeface="Georgia"/>
              <a:cs typeface="Georgia"/>
              <a:sym typeface="Georgia"/>
            </a:endParaRPr>
          </a:p>
        </p:txBody>
      </p:sp>
      <p:sp>
        <p:nvSpPr>
          <p:cNvPr id="180" name="Google Shape;180;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30"/>
          <p:cNvSpPr txBox="1"/>
          <p:nvPr>
            <p:ph type="ctrTitle"/>
          </p:nvPr>
        </p:nvSpPr>
        <p:spPr>
          <a:xfrm>
            <a:off x="667050" y="1712928"/>
            <a:ext cx="8145000" cy="124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CS20</a:t>
            </a:r>
            <a:endParaRPr>
              <a:latin typeface="Georgia"/>
              <a:ea typeface="Georgia"/>
              <a:cs typeface="Georgia"/>
              <a:sym typeface="Georgia"/>
            </a:endParaRPr>
          </a:p>
        </p:txBody>
      </p:sp>
      <p:sp>
        <p:nvSpPr>
          <p:cNvPr id="186" name="Google Shape;186;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87" name="Google Shape;187;p30"/>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Staff</a:t>
            </a:r>
            <a:endParaRPr b="1">
              <a:latin typeface="Georgia"/>
              <a:ea typeface="Georgia"/>
              <a:cs typeface="Georgia"/>
              <a:sym typeface="Georgia"/>
            </a:endParaRPr>
          </a:p>
        </p:txBody>
      </p:sp>
      <p:sp>
        <p:nvSpPr>
          <p:cNvPr id="193" name="Google Shape;193;p31"/>
          <p:cNvSpPr txBox="1"/>
          <p:nvPr>
            <p:ph idx="1" type="body"/>
          </p:nvPr>
        </p:nvSpPr>
        <p:spPr>
          <a:xfrm>
            <a:off x="485063" y="3636575"/>
            <a:ext cx="2352300" cy="67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latin typeface="Georgia"/>
                <a:ea typeface="Georgia"/>
                <a:cs typeface="Georgia"/>
                <a:sym typeface="Georgia"/>
              </a:rPr>
              <a:t>Chip Huyen</a:t>
            </a:r>
            <a:br>
              <a:rPr lang="en" sz="1600">
                <a:latin typeface="Georgia"/>
                <a:ea typeface="Georgia"/>
                <a:cs typeface="Georgia"/>
                <a:sym typeface="Georgia"/>
              </a:rPr>
            </a:br>
            <a:r>
              <a:rPr lang="en" sz="1600">
                <a:latin typeface="Georgia"/>
                <a:ea typeface="Georgia"/>
                <a:cs typeface="Georgia"/>
                <a:sym typeface="Georgia"/>
              </a:rPr>
              <a:t>huyenn@stanford.edu</a:t>
            </a:r>
            <a:endParaRPr sz="1600">
              <a:latin typeface="Georgia"/>
              <a:ea typeface="Georgia"/>
              <a:cs typeface="Georgia"/>
              <a:sym typeface="Georgia"/>
            </a:endParaRPr>
          </a:p>
        </p:txBody>
      </p:sp>
      <p:sp>
        <p:nvSpPr>
          <p:cNvPr id="194" name="Google Shape;194;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95" name="Google Shape;195;p31"/>
          <p:cNvPicPr preferRelativeResize="0"/>
          <p:nvPr/>
        </p:nvPicPr>
        <p:blipFill>
          <a:blip r:embed="rId3">
            <a:alphaModFix/>
          </a:blip>
          <a:stretch>
            <a:fillRect/>
          </a:stretch>
        </p:blipFill>
        <p:spPr>
          <a:xfrm>
            <a:off x="565050" y="1360850"/>
            <a:ext cx="2192325" cy="2192325"/>
          </a:xfrm>
          <a:prstGeom prst="rect">
            <a:avLst/>
          </a:prstGeom>
          <a:noFill/>
          <a:ln>
            <a:noFill/>
          </a:ln>
        </p:spPr>
      </p:pic>
      <p:sp>
        <p:nvSpPr>
          <p:cNvPr id="196" name="Google Shape;196;p31"/>
          <p:cNvSpPr txBox="1"/>
          <p:nvPr>
            <p:ph idx="1" type="body"/>
          </p:nvPr>
        </p:nvSpPr>
        <p:spPr>
          <a:xfrm>
            <a:off x="3475850" y="3636575"/>
            <a:ext cx="2418600" cy="67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latin typeface="Georgia"/>
                <a:ea typeface="Georgia"/>
                <a:cs typeface="Georgia"/>
                <a:sym typeface="Georgia"/>
              </a:rPr>
              <a:t>Michael Straka</a:t>
            </a:r>
            <a:br>
              <a:rPr lang="en" sz="1600">
                <a:latin typeface="Georgia"/>
                <a:ea typeface="Georgia"/>
                <a:cs typeface="Georgia"/>
                <a:sym typeface="Georgia"/>
              </a:rPr>
            </a:br>
            <a:r>
              <a:rPr lang="en" sz="1600">
                <a:latin typeface="Georgia"/>
                <a:ea typeface="Georgia"/>
                <a:cs typeface="Georgia"/>
                <a:sym typeface="Georgia"/>
              </a:rPr>
              <a:t>mstraka2@stanford.edu</a:t>
            </a:r>
            <a:endParaRPr sz="1600">
              <a:latin typeface="Georgia"/>
              <a:ea typeface="Georgia"/>
              <a:cs typeface="Georgia"/>
              <a:sym typeface="Georgia"/>
            </a:endParaRPr>
          </a:p>
        </p:txBody>
      </p:sp>
      <p:sp>
        <p:nvSpPr>
          <p:cNvPr id="197" name="Google Shape;197;p31"/>
          <p:cNvSpPr txBox="1"/>
          <p:nvPr>
            <p:ph idx="1" type="body"/>
          </p:nvPr>
        </p:nvSpPr>
        <p:spPr>
          <a:xfrm>
            <a:off x="6386650" y="3636575"/>
            <a:ext cx="2352300" cy="677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latin typeface="Georgia"/>
                <a:ea typeface="Georgia"/>
                <a:cs typeface="Georgia"/>
                <a:sym typeface="Georgia"/>
              </a:rPr>
              <a:t>Pedro Garzon</a:t>
            </a:r>
            <a:br>
              <a:rPr lang="en" sz="1600">
                <a:latin typeface="Georgia"/>
                <a:ea typeface="Georgia"/>
                <a:cs typeface="Georgia"/>
                <a:sym typeface="Georgia"/>
              </a:rPr>
            </a:br>
            <a:r>
              <a:rPr lang="en" sz="1600">
                <a:latin typeface="Georgia"/>
                <a:ea typeface="Georgia"/>
                <a:cs typeface="Georgia"/>
                <a:sym typeface="Georgia"/>
              </a:rPr>
              <a:t>pgarzon@stanford.edu</a:t>
            </a:r>
            <a:endParaRPr sz="1600">
              <a:latin typeface="Georgia"/>
              <a:ea typeface="Georgia"/>
              <a:cs typeface="Georgia"/>
              <a:sym typeface="Georgia"/>
            </a:endParaRPr>
          </a:p>
        </p:txBody>
      </p:sp>
      <p:pic>
        <p:nvPicPr>
          <p:cNvPr id="198" name="Google Shape;198;p31"/>
          <p:cNvPicPr preferRelativeResize="0"/>
          <p:nvPr/>
        </p:nvPicPr>
        <p:blipFill>
          <a:blip r:embed="rId4">
            <a:alphaModFix/>
          </a:blip>
          <a:stretch>
            <a:fillRect/>
          </a:stretch>
        </p:blipFill>
        <p:spPr>
          <a:xfrm>
            <a:off x="3475838" y="1360850"/>
            <a:ext cx="2192325" cy="2192325"/>
          </a:xfrm>
          <a:prstGeom prst="rect">
            <a:avLst/>
          </a:prstGeom>
          <a:noFill/>
          <a:ln>
            <a:noFill/>
          </a:ln>
        </p:spPr>
      </p:pic>
      <p:pic>
        <p:nvPicPr>
          <p:cNvPr id="199" name="Google Shape;199;p31"/>
          <p:cNvPicPr preferRelativeResize="0"/>
          <p:nvPr/>
        </p:nvPicPr>
        <p:blipFill>
          <a:blip r:embed="rId5">
            <a:alphaModFix/>
          </a:blip>
          <a:stretch>
            <a:fillRect/>
          </a:stretch>
        </p:blipFill>
        <p:spPr>
          <a:xfrm>
            <a:off x="6386638" y="1360850"/>
            <a:ext cx="2192324" cy="21923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 name="Shape 62"/>
        <p:cNvGrpSpPr/>
        <p:nvPr/>
      </p:nvGrpSpPr>
      <p:grpSpPr>
        <a:xfrm>
          <a:off x="0" y="0"/>
          <a:ext cx="0" cy="0"/>
          <a:chOff x="0" y="0"/>
          <a:chExt cx="0" cy="0"/>
        </a:xfrm>
      </p:grpSpPr>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Logistics</a:t>
            </a:r>
            <a:endParaRPr b="1">
              <a:latin typeface="Georgia"/>
              <a:ea typeface="Georgia"/>
              <a:cs typeface="Georgia"/>
              <a:sym typeface="Georgia"/>
            </a:endParaRPr>
          </a:p>
        </p:txBody>
      </p:sp>
      <p:sp>
        <p:nvSpPr>
          <p:cNvPr id="205" name="Google Shape;20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Piazza: piazza.com/stanford/winter2018/cs20</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Staff email: cs20-win1718-staff@lists.stanford.edu</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Students mailing list: </a:t>
            </a:r>
            <a:r>
              <a:rPr lang="en" u="sng">
                <a:solidFill>
                  <a:schemeClr val="hlink"/>
                </a:solidFill>
                <a:latin typeface="Georgia"/>
                <a:ea typeface="Georgia"/>
                <a:cs typeface="Georgia"/>
                <a:sym typeface="Georgia"/>
                <a:hlinkClick r:id="rId3"/>
              </a:rPr>
              <a:t>cs20-win1718-students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Guests mailing list: </a:t>
            </a:r>
            <a:r>
              <a:rPr lang="en" u="sng">
                <a:solidFill>
                  <a:schemeClr val="hlink"/>
                </a:solidFill>
                <a:latin typeface="Georgia"/>
                <a:ea typeface="Georgia"/>
                <a:cs typeface="Georgia"/>
                <a:sym typeface="Georgia"/>
                <a:hlinkClick r:id="rId4"/>
              </a:rPr>
              <a:t>cs20-win1718-guests</a:t>
            </a:r>
            <a:endParaRPr>
              <a:latin typeface="Georgia"/>
              <a:ea typeface="Georgia"/>
              <a:cs typeface="Georgia"/>
              <a:sym typeface="Georgia"/>
            </a:endParaRPr>
          </a:p>
        </p:txBody>
      </p:sp>
      <p:sp>
        <p:nvSpPr>
          <p:cNvPr id="206" name="Google Shape;206;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Grading</a:t>
            </a:r>
            <a:endParaRPr b="1">
              <a:latin typeface="Georgia"/>
              <a:ea typeface="Georgia"/>
              <a:cs typeface="Georgia"/>
              <a:sym typeface="Georgia"/>
            </a:endParaRPr>
          </a:p>
        </p:txBody>
      </p:sp>
      <p:sp>
        <p:nvSpPr>
          <p:cNvPr id="212" name="Google Shape;212;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Assignments (3)</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Participation</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Check in</a:t>
            </a:r>
            <a:endParaRPr>
              <a:latin typeface="Georgia"/>
              <a:ea typeface="Georgia"/>
              <a:cs typeface="Georgia"/>
              <a:sym typeface="Georgia"/>
            </a:endParaRPr>
          </a:p>
        </p:txBody>
      </p:sp>
      <p:sp>
        <p:nvSpPr>
          <p:cNvPr id="213" name="Google Shape;213;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Resources</a:t>
            </a:r>
            <a:endParaRPr b="1">
              <a:latin typeface="Georgia"/>
              <a:ea typeface="Georgia"/>
              <a:cs typeface="Georgia"/>
              <a:sym typeface="Georgia"/>
            </a:endParaRPr>
          </a:p>
        </p:txBody>
      </p:sp>
      <p:sp>
        <p:nvSpPr>
          <p:cNvPr id="219" name="Google Shape;219;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3"/>
              </a:rPr>
              <a:t>The official documentations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u="sng">
                <a:solidFill>
                  <a:schemeClr val="hlink"/>
                </a:solidFill>
                <a:latin typeface="Georgia"/>
                <a:ea typeface="Georgia"/>
                <a:cs typeface="Georgia"/>
                <a:sym typeface="Georgia"/>
                <a:hlinkClick r:id="rId4"/>
              </a:rPr>
              <a:t>TensorFlow’s official sample models</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StackOverflow should be your first port of call in case of bug</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Books</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Aurélien Géron’s Hands-On Machine Learning with Scikit-Learn and TensorFlow (O’Reilly, March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François Chollet’s Deep Learning with Python (Manning Publications, November 2017)</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Nishant Shukla’s Machine Learning with TensorFlow (Manning Publications, January 2018)</a:t>
            </a:r>
            <a:endParaRPr>
              <a:latin typeface="Georgia"/>
              <a:ea typeface="Georgia"/>
              <a:cs typeface="Georgia"/>
              <a:sym typeface="Georgia"/>
            </a:endParaRPr>
          </a:p>
          <a:p>
            <a:pPr indent="-317500" lvl="1" marL="914400" rtl="0" algn="l">
              <a:spcBef>
                <a:spcPts val="0"/>
              </a:spcBef>
              <a:spcAft>
                <a:spcPts val="0"/>
              </a:spcAft>
              <a:buSzPts val="1400"/>
              <a:buFont typeface="Georgia"/>
              <a:buChar char="○"/>
            </a:pPr>
            <a:r>
              <a:rPr lang="en">
                <a:latin typeface="Georgia"/>
                <a:ea typeface="Georgia"/>
                <a:cs typeface="Georgia"/>
                <a:sym typeface="Georgia"/>
              </a:rPr>
              <a:t>Lieder et al.’s Learning TensorFlow A Guide to Building Deep Learning Systems (O’Reilly, August 2017)</a:t>
            </a:r>
            <a:endParaRPr>
              <a:latin typeface="Georgia"/>
              <a:ea typeface="Georgia"/>
              <a:cs typeface="Georgia"/>
              <a:sym typeface="Georgia"/>
            </a:endParaRPr>
          </a:p>
          <a:p>
            <a:pPr indent="0" lvl="0" marL="0" rtl="0" algn="ctr">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220" name="Google Shape;22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Permission Number</a:t>
            </a:r>
            <a:endParaRPr b="1">
              <a:latin typeface="Georgia"/>
              <a:ea typeface="Georgia"/>
              <a:cs typeface="Georgia"/>
              <a:sym typeface="Georgia"/>
            </a:endParaRPr>
          </a:p>
        </p:txBody>
      </p:sp>
      <p:sp>
        <p:nvSpPr>
          <p:cNvPr id="226" name="Google Shape;226;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u="sng">
                <a:solidFill>
                  <a:schemeClr val="hlink"/>
                </a:solidFill>
                <a:latin typeface="Georgia"/>
                <a:ea typeface="Georgia"/>
                <a:cs typeface="Georgia"/>
                <a:sym typeface="Georgia"/>
                <a:hlinkClick r:id="rId3"/>
              </a:rPr>
              <a:t>Link</a:t>
            </a:r>
            <a:endParaRPr>
              <a:latin typeface="Georgia"/>
              <a:ea typeface="Georgia"/>
              <a:cs typeface="Georgia"/>
              <a:sym typeface="Georgia"/>
            </a:endParaRPr>
          </a:p>
        </p:txBody>
      </p:sp>
      <p:sp>
        <p:nvSpPr>
          <p:cNvPr id="227" name="Google Shape;227;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6"/>
          <p:cNvSpPr txBox="1"/>
          <p:nvPr>
            <p:ph type="ctrTitle"/>
          </p:nvPr>
        </p:nvSpPr>
        <p:spPr>
          <a:xfrm>
            <a:off x="655950" y="1723621"/>
            <a:ext cx="8145000" cy="26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latin typeface="Georgia"/>
                <a:ea typeface="Georgia"/>
                <a:cs typeface="Georgia"/>
                <a:sym typeface="Georgia"/>
              </a:rPr>
              <a:t>Many of you are ahead of me in academia so I probably need more of your help than you do mine</a:t>
            </a:r>
            <a:endParaRPr sz="4000">
              <a:latin typeface="Georgia"/>
              <a:ea typeface="Georgia"/>
              <a:cs typeface="Georgia"/>
              <a:sym typeface="Georgia"/>
            </a:endParaRPr>
          </a:p>
        </p:txBody>
      </p:sp>
      <p:sp>
        <p:nvSpPr>
          <p:cNvPr id="233" name="Google Shape;233;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34" name="Google Shape;234;p36"/>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37"/>
          <p:cNvSpPr txBox="1"/>
          <p:nvPr>
            <p:ph type="ctrTitle"/>
          </p:nvPr>
        </p:nvSpPr>
        <p:spPr>
          <a:xfrm>
            <a:off x="687375" y="2058528"/>
            <a:ext cx="8145000" cy="118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Getting Started</a:t>
            </a:r>
            <a:endParaRPr>
              <a:latin typeface="Georgia"/>
              <a:ea typeface="Georgia"/>
              <a:cs typeface="Georgia"/>
              <a:sym typeface="Georgia"/>
            </a:endParaRPr>
          </a:p>
        </p:txBody>
      </p:sp>
      <p:sp>
        <p:nvSpPr>
          <p:cNvPr id="240" name="Google Shape;240;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41" name="Google Shape;241;p37"/>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3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000">
                <a:latin typeface="Consolas"/>
                <a:ea typeface="Consolas"/>
                <a:cs typeface="Consolas"/>
                <a:sym typeface="Consolas"/>
              </a:rPr>
              <a:t>i</a:t>
            </a:r>
            <a:r>
              <a:rPr lang="en" sz="5000">
                <a:latin typeface="Consolas"/>
                <a:ea typeface="Consolas"/>
                <a:cs typeface="Consolas"/>
                <a:sym typeface="Consolas"/>
              </a:rPr>
              <a:t>mport tensorflow as tf</a:t>
            </a:r>
            <a:endParaRPr sz="5000">
              <a:latin typeface="Consolas"/>
              <a:ea typeface="Consolas"/>
              <a:cs typeface="Consolas"/>
              <a:sym typeface="Consolas"/>
            </a:endParaRPr>
          </a:p>
        </p:txBody>
      </p:sp>
      <p:sp>
        <p:nvSpPr>
          <p:cNvPr id="247" name="Google Shape;247;p3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248" name="Google Shape;248;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39"/>
          <p:cNvSpPr txBox="1"/>
          <p:nvPr>
            <p:ph type="ctrTitle"/>
          </p:nvPr>
        </p:nvSpPr>
        <p:spPr>
          <a:xfrm>
            <a:off x="687375" y="2058528"/>
            <a:ext cx="8145000" cy="1240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Graphs and Session</a:t>
            </a:r>
            <a:r>
              <a:rPr lang="en">
                <a:latin typeface="Georgia"/>
                <a:ea typeface="Georgia"/>
                <a:cs typeface="Georgia"/>
                <a:sym typeface="Georgia"/>
              </a:rPr>
              <a:t>s</a:t>
            </a:r>
            <a:endParaRPr>
              <a:latin typeface="Georgia"/>
              <a:ea typeface="Georgia"/>
              <a:cs typeface="Georgia"/>
              <a:sym typeface="Georgia"/>
            </a:endParaRPr>
          </a:p>
        </p:txBody>
      </p:sp>
      <p:sp>
        <p:nvSpPr>
          <p:cNvPr id="254" name="Google Shape;254;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55" name="Google Shape;255;p39"/>
          <p:cNvPicPr preferRelativeResize="0"/>
          <p:nvPr/>
        </p:nvPicPr>
        <p:blipFill>
          <a:blip r:embed="rId3">
            <a:alphaModFix/>
          </a:blip>
          <a:stretch>
            <a:fillRect/>
          </a:stretch>
        </p:blipFill>
        <p:spPr>
          <a:xfrm>
            <a:off x="3827975" y="352825"/>
            <a:ext cx="1163600" cy="14688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61" name="Google Shape;261;p40"/>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Georgia"/>
                <a:ea typeface="Georgia"/>
                <a:cs typeface="Georgia"/>
                <a:sym typeface="Georgia"/>
              </a:rPr>
              <a:t>TensorFlow separates definition of computations from their execution</a:t>
            </a:r>
            <a:endParaRPr>
              <a:latin typeface="Georgia"/>
              <a:ea typeface="Georgia"/>
              <a:cs typeface="Georgia"/>
              <a:sym typeface="Georgia"/>
            </a:endParaRPr>
          </a:p>
        </p:txBody>
      </p:sp>
      <p:sp>
        <p:nvSpPr>
          <p:cNvPr id="262" name="Google Shape;262;p40"/>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63" name="Google Shape;263;p40"/>
          <p:cNvPicPr preferRelativeResize="0"/>
          <p:nvPr/>
        </p:nvPicPr>
        <p:blipFill>
          <a:blip r:embed="rId3">
            <a:alphaModFix/>
          </a:blip>
          <a:stretch>
            <a:fillRect/>
          </a:stretch>
        </p:blipFill>
        <p:spPr>
          <a:xfrm>
            <a:off x="1774925" y="1914175"/>
            <a:ext cx="5728624" cy="2367300"/>
          </a:xfrm>
          <a:prstGeom prst="rect">
            <a:avLst/>
          </a:prstGeom>
          <a:noFill/>
          <a:ln>
            <a:noFill/>
          </a:ln>
        </p:spPr>
      </p:pic>
      <p:sp>
        <p:nvSpPr>
          <p:cNvPr id="264" name="Google Shape;264;p40"/>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i="1" sz="1100">
              <a:latin typeface="Times New Roman"/>
              <a:ea typeface="Times New Roman"/>
              <a:cs typeface="Times New Roman"/>
              <a:sym typeface="Times New Roman"/>
            </a:endParaRPr>
          </a:p>
        </p:txBody>
      </p:sp>
      <p:sp>
        <p:nvSpPr>
          <p:cNvPr id="265" name="Google Shape;265;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sp>
        <p:nvSpPr>
          <p:cNvPr id="270" name="Google Shape;27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71" name="Google Shape;271;p41"/>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Phase 2: </a:t>
            </a:r>
            <a:r>
              <a:rPr lang="en">
                <a:latin typeface="Georgia"/>
                <a:ea typeface="Georgia"/>
                <a:cs typeface="Georgia"/>
                <a:sym typeface="Georgia"/>
              </a:rPr>
              <a:t>use</a:t>
            </a:r>
            <a:r>
              <a:rPr lang="en">
                <a:latin typeface="Georgia"/>
                <a:ea typeface="Georgia"/>
                <a:cs typeface="Georgia"/>
                <a:sym typeface="Georgia"/>
              </a:rPr>
              <a:t> a session to execute operations in the graph.</a:t>
            </a:r>
            <a:endParaRPr>
              <a:latin typeface="Georgia"/>
              <a:ea typeface="Georgia"/>
              <a:cs typeface="Georgia"/>
              <a:sym typeface="Georgia"/>
            </a:endParaRPr>
          </a:p>
        </p:txBody>
      </p:sp>
      <p:sp>
        <p:nvSpPr>
          <p:cNvPr id="272" name="Google Shape;272;p41"/>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41"/>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74" name="Google Shape;274;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75" name="Google Shape;275;p41"/>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69" name="Google Shape;69;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Welcome</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Overview of TensorFlow</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Graphs and Sessions</a:t>
            </a:r>
            <a:endParaRPr>
              <a:latin typeface="Georgia"/>
              <a:ea typeface="Georgia"/>
              <a:cs typeface="Georgia"/>
              <a:sym typeface="Georgia"/>
            </a:endParaRPr>
          </a:p>
        </p:txBody>
      </p:sp>
      <p:sp>
        <p:nvSpPr>
          <p:cNvPr id="70" name="Google Shape;7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71" name="Google Shape;71;p15"/>
          <p:cNvPicPr preferRelativeResize="0"/>
          <p:nvPr/>
        </p:nvPicPr>
        <p:blipFill>
          <a:blip r:embed="rId3">
            <a:alphaModFix/>
          </a:blip>
          <a:stretch>
            <a:fillRect/>
          </a:stretch>
        </p:blipFill>
        <p:spPr>
          <a:xfrm>
            <a:off x="5647131" y="1152475"/>
            <a:ext cx="1554175" cy="19618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281" name="Google Shape;281;p42"/>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Phase 1: assemble a graph</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Phase 2: use a session to execute operations in the graph.</a:t>
            </a:r>
            <a:endParaRPr>
              <a:latin typeface="Georgia"/>
              <a:ea typeface="Georgia"/>
              <a:cs typeface="Georgia"/>
              <a:sym typeface="Georgia"/>
            </a:endParaRPr>
          </a:p>
        </p:txBody>
      </p:sp>
      <p:sp>
        <p:nvSpPr>
          <p:cNvPr id="282" name="Google Shape;282;p42"/>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83" name="Google Shape;283;p42"/>
          <p:cNvPicPr preferRelativeResize="0"/>
          <p:nvPr/>
        </p:nvPicPr>
        <p:blipFill>
          <a:blip r:embed="rId3">
            <a:alphaModFix/>
          </a:blip>
          <a:stretch>
            <a:fillRect/>
          </a:stretch>
        </p:blipFill>
        <p:spPr>
          <a:xfrm>
            <a:off x="1774925" y="2280900"/>
            <a:ext cx="5728624" cy="2367300"/>
          </a:xfrm>
          <a:prstGeom prst="rect">
            <a:avLst/>
          </a:prstGeom>
          <a:noFill/>
          <a:ln>
            <a:noFill/>
          </a:ln>
        </p:spPr>
      </p:pic>
      <p:sp>
        <p:nvSpPr>
          <p:cNvPr id="284" name="Google Shape;284;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285" name="Google Shape;285;p42"/>
          <p:cNvSpPr txBox="1"/>
          <p:nvPr>
            <p:ph idx="1" type="body"/>
          </p:nvPr>
        </p:nvSpPr>
        <p:spPr>
          <a:xfrm>
            <a:off x="311700" y="4648200"/>
            <a:ext cx="43458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TensorFlow for Machine Intelligence</a:t>
            </a:r>
            <a:endParaRPr sz="1100">
              <a:latin typeface="Times New Roman"/>
              <a:ea typeface="Times New Roman"/>
              <a:cs typeface="Times New Roman"/>
              <a:sym typeface="Times New Roman"/>
            </a:endParaRPr>
          </a:p>
        </p:txBody>
      </p:sp>
      <p:sp>
        <p:nvSpPr>
          <p:cNvPr id="286" name="Google Shape;286;p42"/>
          <p:cNvSpPr txBox="1"/>
          <p:nvPr/>
        </p:nvSpPr>
        <p:spPr>
          <a:xfrm>
            <a:off x="5923125" y="1062375"/>
            <a:ext cx="27579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EFEFEF"/>
                </a:solidFill>
              </a:rPr>
              <a:t>This might change in the future with eager mode!!</a:t>
            </a:r>
            <a:endParaRPr sz="1700">
              <a:solidFill>
                <a:srgbClr val="EFEFE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43"/>
          <p:cNvSpPr txBox="1"/>
          <p:nvPr>
            <p:ph type="title"/>
          </p:nvPr>
        </p:nvSpPr>
        <p:spPr>
          <a:xfrm>
            <a:off x="410275" y="18777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sz="1400">
              <a:latin typeface="Georgia"/>
              <a:ea typeface="Georgia"/>
              <a:cs typeface="Georgia"/>
              <a:sym typeface="Georgia"/>
            </a:endParaRPr>
          </a:p>
        </p:txBody>
      </p:sp>
      <p:sp>
        <p:nvSpPr>
          <p:cNvPr id="292" name="Google Shape;292;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a tensor?</a:t>
            </a:r>
            <a:endParaRPr b="1">
              <a:latin typeface="Georgia"/>
              <a:ea typeface="Georgia"/>
              <a:cs typeface="Georgia"/>
              <a:sym typeface="Georgia"/>
            </a:endParaRPr>
          </a:p>
        </p:txBody>
      </p:sp>
      <p:sp>
        <p:nvSpPr>
          <p:cNvPr id="298" name="Google Shape;298;p44"/>
          <p:cNvSpPr txBox="1"/>
          <p:nvPr>
            <p:ph idx="1" type="body"/>
          </p:nvPr>
        </p:nvSpPr>
        <p:spPr>
          <a:xfrm>
            <a:off x="311700" y="1330250"/>
            <a:ext cx="8520600" cy="236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Georgia"/>
                <a:ea typeface="Georgia"/>
                <a:cs typeface="Georgia"/>
                <a:sym typeface="Georgia"/>
              </a:rPr>
              <a:t>An n-dimensional array</a:t>
            </a:r>
            <a:endParaRPr b="1" sz="2000">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0-d tensor: scalar (number) </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1-d tensor: vector</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2-d tensor: matrix</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and so on </a:t>
            </a:r>
            <a:endParaRPr>
              <a:latin typeface="Georgia"/>
              <a:ea typeface="Georgia"/>
              <a:cs typeface="Georgia"/>
              <a:sym typeface="Georgia"/>
            </a:endParaRPr>
          </a:p>
        </p:txBody>
      </p:sp>
      <p:sp>
        <p:nvSpPr>
          <p:cNvPr id="299" name="Google Shape;299;p44"/>
          <p:cNvSpPr txBox="1"/>
          <p:nvPr/>
        </p:nvSpPr>
        <p:spPr>
          <a:xfrm>
            <a:off x="948100" y="3851700"/>
            <a:ext cx="6826500" cy="7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06" name="Google Shape;306;p45"/>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07" name="Google Shape;307;p45"/>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08" name="Google Shape;308;p45"/>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rPr>
              <a:t>Visualized by TensorBoard</a:t>
            </a:r>
            <a:endParaRPr>
              <a:solidFill>
                <a:srgbClr val="EFEFEF"/>
              </a:solidFill>
            </a:endParaRPr>
          </a:p>
        </p:txBody>
      </p:sp>
      <p:sp>
        <p:nvSpPr>
          <p:cNvPr id="309" name="Google Shape;309;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15" name="Google Shape;315;p46"/>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pic>
        <p:nvPicPr>
          <p:cNvPr id="316" name="Google Shape;316;p46"/>
          <p:cNvPicPr preferRelativeResize="0"/>
          <p:nvPr/>
        </p:nvPicPr>
        <p:blipFill>
          <a:blip r:embed="rId3">
            <a:alphaModFix/>
          </a:blip>
          <a:stretch>
            <a:fillRect/>
          </a:stretch>
        </p:blipFill>
        <p:spPr>
          <a:xfrm>
            <a:off x="4367850" y="1855850"/>
            <a:ext cx="3347450" cy="1863925"/>
          </a:xfrm>
          <a:prstGeom prst="rect">
            <a:avLst/>
          </a:prstGeom>
          <a:noFill/>
          <a:ln>
            <a:noFill/>
          </a:ln>
        </p:spPr>
      </p:pic>
      <p:sp>
        <p:nvSpPr>
          <p:cNvPr id="317" name="Google Shape;317;p46"/>
          <p:cNvSpPr txBox="1"/>
          <p:nvPr/>
        </p:nvSpPr>
        <p:spPr>
          <a:xfrm>
            <a:off x="311700" y="2405950"/>
            <a:ext cx="4318800" cy="16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Why x, y?</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TF automatically names the nodes when you don’t explicitly name them. </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x = 3</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y = 5</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EFEFEF"/>
              </a:solidFill>
            </a:endParaRPr>
          </a:p>
        </p:txBody>
      </p:sp>
      <p:sp>
        <p:nvSpPr>
          <p:cNvPr id="318" name="Google Shape;318;p46"/>
          <p:cNvSpPr txBox="1"/>
          <p:nvPr/>
        </p:nvSpPr>
        <p:spPr>
          <a:xfrm>
            <a:off x="4367875" y="1370925"/>
            <a:ext cx="33474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rPr>
              <a:t>Visualized by TensorBoard</a:t>
            </a:r>
            <a:endParaRPr>
              <a:solidFill>
                <a:srgbClr val="EFEFEF"/>
              </a:solidFill>
            </a:endParaRPr>
          </a:p>
        </p:txBody>
      </p:sp>
      <p:sp>
        <p:nvSpPr>
          <p:cNvPr id="319" name="Google Shape;319;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25" name="Google Shape;325;p47"/>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26" name="Google Shape;326;p47"/>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rPr>
              <a:t>Interpreted?</a:t>
            </a:r>
            <a:endParaRPr>
              <a:solidFill>
                <a:srgbClr val="EFEFEF"/>
              </a:solidFill>
            </a:endParaRPr>
          </a:p>
        </p:txBody>
      </p:sp>
      <p:pic>
        <p:nvPicPr>
          <p:cNvPr id="327" name="Google Shape;327;p47"/>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28" name="Google Shape;328;p47"/>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329" name="Google Shape;329;p47"/>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30" name="Google Shape;330;p47"/>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
        <p:nvSpPr>
          <p:cNvPr id="331" name="Google Shape;331;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32" name="Google Shape;332;p47"/>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38" name="Google Shape;338;p48"/>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endParaRPr>
              <a:solidFill>
                <a:srgbClr val="FFFFFF"/>
              </a:solidFill>
              <a:latin typeface="Consolas"/>
              <a:ea typeface="Consolas"/>
              <a:cs typeface="Consolas"/>
              <a:sym typeface="Consolas"/>
            </a:endParaRPr>
          </a:p>
        </p:txBody>
      </p:sp>
      <p:sp>
        <p:nvSpPr>
          <p:cNvPr id="339" name="Google Shape;339;p48"/>
          <p:cNvSpPr txBox="1"/>
          <p:nvPr/>
        </p:nvSpPr>
        <p:spPr>
          <a:xfrm>
            <a:off x="311700" y="2460675"/>
            <a:ext cx="4053300" cy="144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Nodes: operators, variables, and constants</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Edges: tensors</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Tensors are data.</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TensorFlow = tensor + flow = data + flow </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(I know, mind=blown)</a:t>
            </a:r>
            <a:endParaRPr>
              <a:solidFill>
                <a:srgbClr val="EFEFEF"/>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EFEFEF"/>
              </a:solidFill>
              <a:latin typeface="Times New Roman"/>
              <a:ea typeface="Times New Roman"/>
              <a:cs typeface="Times New Roman"/>
              <a:sym typeface="Times New Roman"/>
            </a:endParaRPr>
          </a:p>
        </p:txBody>
      </p:sp>
      <p:sp>
        <p:nvSpPr>
          <p:cNvPr id="340" name="Google Shape;340;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341" name="Google Shape;341;p48"/>
          <p:cNvSpPr txBox="1"/>
          <p:nvPr/>
        </p:nvSpPr>
        <p:spPr>
          <a:xfrm>
            <a:off x="4286550" y="1336850"/>
            <a:ext cx="33474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rPr>
              <a:t>Interpreted?</a:t>
            </a:r>
            <a:endParaRPr>
              <a:solidFill>
                <a:srgbClr val="EFEFEF"/>
              </a:solidFill>
            </a:endParaRPr>
          </a:p>
        </p:txBody>
      </p:sp>
      <p:pic>
        <p:nvPicPr>
          <p:cNvPr id="342" name="Google Shape;342;p48"/>
          <p:cNvPicPr preferRelativeResize="0"/>
          <p:nvPr/>
        </p:nvPicPr>
        <p:blipFill>
          <a:blip r:embed="rId3">
            <a:alphaModFix/>
          </a:blip>
          <a:stretch>
            <a:fillRect/>
          </a:stretch>
        </p:blipFill>
        <p:spPr>
          <a:xfrm>
            <a:off x="4369450" y="1764950"/>
            <a:ext cx="3352800" cy="1866900"/>
          </a:xfrm>
          <a:prstGeom prst="rect">
            <a:avLst/>
          </a:prstGeom>
          <a:noFill/>
          <a:ln>
            <a:noFill/>
          </a:ln>
        </p:spPr>
      </p:pic>
      <p:sp>
        <p:nvSpPr>
          <p:cNvPr id="343" name="Google Shape;343;p48"/>
          <p:cNvSpPr txBox="1"/>
          <p:nvPr/>
        </p:nvSpPr>
        <p:spPr>
          <a:xfrm>
            <a:off x="5389350" y="2643575"/>
            <a:ext cx="468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344" name="Google Shape;344;p48"/>
          <p:cNvSpPr txBox="1"/>
          <p:nvPr/>
        </p:nvSpPr>
        <p:spPr>
          <a:xfrm>
            <a:off x="5389350" y="21932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45" name="Google Shape;345;p48"/>
          <p:cNvSpPr txBox="1"/>
          <p:nvPr/>
        </p:nvSpPr>
        <p:spPr>
          <a:xfrm>
            <a:off x="6423425" y="26252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pic>
        <p:nvPicPr>
          <p:cNvPr id="346" name="Google Shape;346;p48"/>
          <p:cNvPicPr preferRelativeResize="0"/>
          <p:nvPr/>
        </p:nvPicPr>
        <p:blipFill>
          <a:blip r:embed="rId4">
            <a:alphaModFix/>
          </a:blip>
          <a:stretch>
            <a:fillRect/>
          </a:stretch>
        </p:blipFill>
        <p:spPr>
          <a:xfrm>
            <a:off x="461325" y="3857475"/>
            <a:ext cx="1869600" cy="1240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Data Flow Graphs</a:t>
            </a:r>
            <a:endParaRPr b="1">
              <a:latin typeface="Georgia"/>
              <a:ea typeface="Georgia"/>
              <a:cs typeface="Georgia"/>
              <a:sym typeface="Georgia"/>
            </a:endParaRPr>
          </a:p>
        </p:txBody>
      </p:sp>
      <p:sp>
        <p:nvSpPr>
          <p:cNvPr id="352" name="Google Shape;352;p49"/>
          <p:cNvSpPr txBox="1"/>
          <p:nvPr>
            <p:ph idx="1" type="body"/>
          </p:nvPr>
        </p:nvSpPr>
        <p:spPr>
          <a:xfrm>
            <a:off x="311700" y="1330250"/>
            <a:ext cx="8520600" cy="2308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latin typeface="Consolas"/>
                <a:ea typeface="Consolas"/>
                <a:cs typeface="Consolas"/>
                <a:sym typeface="Consolas"/>
              </a:rPr>
              <a:t>import tensorflow as tf</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 = tf.add(3, 5)</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p</a:t>
            </a:r>
            <a:r>
              <a:rPr lang="en">
                <a:solidFill>
                  <a:srgbClr val="FFFFFF"/>
                </a:solidFill>
                <a:latin typeface="Consolas"/>
                <a:ea typeface="Consolas"/>
                <a:cs typeface="Consolas"/>
                <a:sym typeface="Consolas"/>
              </a:rPr>
              <a:t>rint(a)</a:t>
            </a:r>
            <a:endParaRPr>
              <a:solidFill>
                <a:srgbClr val="FFFFFF"/>
              </a:solidFill>
              <a:latin typeface="Consolas"/>
              <a:ea typeface="Consolas"/>
              <a:cs typeface="Consolas"/>
              <a:sym typeface="Consolas"/>
            </a:endParaRPr>
          </a:p>
        </p:txBody>
      </p:sp>
      <p:sp>
        <p:nvSpPr>
          <p:cNvPr id="353" name="Google Shape;353;p49"/>
          <p:cNvSpPr txBox="1"/>
          <p:nvPr/>
        </p:nvSpPr>
        <p:spPr>
          <a:xfrm>
            <a:off x="311700" y="3264725"/>
            <a:ext cx="43437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Consolas"/>
                <a:ea typeface="Consolas"/>
                <a:cs typeface="Consolas"/>
                <a:sym typeface="Consolas"/>
              </a:rPr>
              <a:t>&gt;&gt; Tensor("Add:0", shape=(), dtype=int32)</a:t>
            </a:r>
            <a:endParaRPr>
              <a:solidFill>
                <a:srgbClr val="EFEFEF"/>
              </a:solidFill>
              <a:latin typeface="Consolas"/>
              <a:ea typeface="Consolas"/>
              <a:cs typeface="Consolas"/>
              <a:sym typeface="Consolas"/>
            </a:endParaRPr>
          </a:p>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a:t>
            </a:r>
            <a:r>
              <a:rPr lang="en">
                <a:solidFill>
                  <a:srgbClr val="EFEFEF"/>
                </a:solidFill>
                <a:latin typeface="Times New Roman"/>
                <a:ea typeface="Times New Roman"/>
                <a:cs typeface="Times New Roman"/>
                <a:sym typeface="Times New Roman"/>
              </a:rPr>
              <a:t>Not 8)</a:t>
            </a:r>
            <a:endParaRPr>
              <a:solidFill>
                <a:srgbClr val="EFEFEF"/>
              </a:solidFill>
              <a:latin typeface="Times New Roman"/>
              <a:ea typeface="Times New Roman"/>
              <a:cs typeface="Times New Roman"/>
              <a:sym typeface="Times New Roman"/>
            </a:endParaRPr>
          </a:p>
        </p:txBody>
      </p:sp>
      <p:sp>
        <p:nvSpPr>
          <p:cNvPr id="354" name="Google Shape;354;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355" name="Google Shape;355;p49"/>
          <p:cNvPicPr preferRelativeResize="0"/>
          <p:nvPr/>
        </p:nvPicPr>
        <p:blipFill>
          <a:blip r:embed="rId3">
            <a:alphaModFix/>
          </a:blip>
          <a:stretch>
            <a:fillRect/>
          </a:stretch>
        </p:blipFill>
        <p:spPr>
          <a:xfrm>
            <a:off x="4562575" y="1771550"/>
            <a:ext cx="3352800" cy="1866900"/>
          </a:xfrm>
          <a:prstGeom prst="rect">
            <a:avLst/>
          </a:prstGeom>
          <a:noFill/>
          <a:ln>
            <a:noFill/>
          </a:ln>
        </p:spPr>
      </p:pic>
      <p:sp>
        <p:nvSpPr>
          <p:cNvPr id="356" name="Google Shape;356;p49"/>
          <p:cNvSpPr txBox="1"/>
          <p:nvPr/>
        </p:nvSpPr>
        <p:spPr>
          <a:xfrm>
            <a:off x="5582475" y="2650175"/>
            <a:ext cx="4683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sp>
        <p:nvSpPr>
          <p:cNvPr id="357" name="Google Shape;357;p49"/>
          <p:cNvSpPr txBox="1"/>
          <p:nvPr/>
        </p:nvSpPr>
        <p:spPr>
          <a:xfrm>
            <a:off x="5582475" y="21998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
        <p:nvSpPr>
          <p:cNvPr id="358" name="Google Shape;358;p49"/>
          <p:cNvSpPr txBox="1"/>
          <p:nvPr/>
        </p:nvSpPr>
        <p:spPr>
          <a:xfrm>
            <a:off x="6616550" y="2631824"/>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64" name="Google Shape;364;p50"/>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Within the session, evaluate the graph to fetch </a:t>
            </a:r>
            <a:r>
              <a:rPr lang="en">
                <a:latin typeface="Georgia"/>
                <a:ea typeface="Georgia"/>
                <a:cs typeface="Georgia"/>
                <a:sym typeface="Georgia"/>
              </a:rPr>
              <a:t>t</a:t>
            </a:r>
            <a:r>
              <a:rPr lang="en">
                <a:latin typeface="Georgia"/>
                <a:ea typeface="Georgia"/>
                <a:cs typeface="Georgia"/>
                <a:sym typeface="Georgia"/>
              </a:rPr>
              <a:t>he value of a</a:t>
            </a:r>
            <a:endParaRPr>
              <a:latin typeface="Georgia"/>
              <a:ea typeface="Georgia"/>
              <a:cs typeface="Georgia"/>
              <a:sym typeface="Georgia"/>
            </a:endParaRPr>
          </a:p>
          <a:p>
            <a:pPr indent="0" lvl="0" marL="0" rtl="0" algn="l">
              <a:spcBef>
                <a:spcPts val="1600"/>
              </a:spcBef>
              <a:spcAft>
                <a:spcPts val="1600"/>
              </a:spcAft>
              <a:buNone/>
            </a:pPr>
            <a:r>
              <a:t/>
            </a:r>
            <a:endParaRPr>
              <a:latin typeface="Georgia"/>
              <a:ea typeface="Georgia"/>
              <a:cs typeface="Georgia"/>
              <a:sym typeface="Georgia"/>
            </a:endParaRPr>
          </a:p>
        </p:txBody>
      </p:sp>
      <p:sp>
        <p:nvSpPr>
          <p:cNvPr id="365" name="Google Shape;365;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71" name="Google Shape;371;p51"/>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lgn="l">
              <a:spcBef>
                <a:spcPts val="1600"/>
              </a:spcBef>
              <a:spcAft>
                <a:spcPts val="1600"/>
              </a:spcAft>
              <a:buNone/>
            </a:pPr>
            <a:r>
              <a:t/>
            </a:r>
            <a:endParaRPr>
              <a:latin typeface="Georgia"/>
              <a:ea typeface="Georgia"/>
              <a:cs typeface="Georgia"/>
              <a:sym typeface="Georgia"/>
            </a:endParaRPr>
          </a:p>
        </p:txBody>
      </p:sp>
      <p:pic>
        <p:nvPicPr>
          <p:cNvPr id="372" name="Google Shape;372;p51"/>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73" name="Google Shape;373;p51"/>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74" name="Google Shape;374;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What’s TensorFlow™?</a:t>
            </a:r>
            <a:endParaRPr b="1">
              <a:latin typeface="Georgia"/>
              <a:ea typeface="Georgia"/>
              <a:cs typeface="Georgia"/>
              <a:sym typeface="Georgia"/>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t>
            </a:r>
            <a:r>
              <a:rPr lang="en">
                <a:latin typeface="Georgia"/>
                <a:ea typeface="Georgia"/>
                <a:cs typeface="Georgia"/>
                <a:sym typeface="Georgia"/>
              </a:rPr>
              <a:t>Open source software library for </a:t>
            </a:r>
            <a:br>
              <a:rPr lang="en">
                <a:latin typeface="Georgia"/>
                <a:ea typeface="Georgia"/>
                <a:cs typeface="Georgia"/>
                <a:sym typeface="Georgia"/>
              </a:rPr>
            </a:br>
            <a:r>
              <a:rPr lang="en">
                <a:latin typeface="Georgia"/>
                <a:ea typeface="Georgia"/>
                <a:cs typeface="Georgia"/>
                <a:sym typeface="Georgia"/>
              </a:rPr>
              <a:t>numerical computation using data flow graphs”</a:t>
            </a:r>
            <a:endParaRPr>
              <a:latin typeface="Georgia"/>
              <a:ea typeface="Georgia"/>
              <a:cs typeface="Georgia"/>
              <a:sym typeface="Georgia"/>
            </a:endParaRPr>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80" name="Google Shape;380;p52"/>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lgn="l">
              <a:spcBef>
                <a:spcPts val="1600"/>
              </a:spcBef>
              <a:spcAft>
                <a:spcPts val="1600"/>
              </a:spcAft>
              <a:buNone/>
            </a:pPr>
            <a:r>
              <a:t/>
            </a:r>
            <a:endParaRPr>
              <a:latin typeface="Georgia"/>
              <a:ea typeface="Georgia"/>
              <a:cs typeface="Georgia"/>
              <a:sym typeface="Georgia"/>
            </a:endParaRPr>
          </a:p>
        </p:txBody>
      </p:sp>
      <p:sp>
        <p:nvSpPr>
          <p:cNvPr id="381" name="Google Shape;381;p52"/>
          <p:cNvSpPr txBox="1"/>
          <p:nvPr/>
        </p:nvSpPr>
        <p:spPr>
          <a:xfrm>
            <a:off x="2349000" y="2948250"/>
            <a:ext cx="1323900" cy="4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EFEFEF"/>
                </a:solidFill>
                <a:latin typeface="Consolas"/>
                <a:ea typeface="Consolas"/>
                <a:cs typeface="Consolas"/>
                <a:sym typeface="Consolas"/>
              </a:rPr>
              <a:t>&gt;&gt; 8</a:t>
            </a:r>
            <a:endParaRPr b="1" sz="1800">
              <a:solidFill>
                <a:srgbClr val="EFEFEF"/>
              </a:solidFill>
              <a:latin typeface="Consolas"/>
              <a:ea typeface="Consolas"/>
              <a:cs typeface="Consolas"/>
              <a:sym typeface="Consolas"/>
            </a:endParaRPr>
          </a:p>
        </p:txBody>
      </p:sp>
      <p:pic>
        <p:nvPicPr>
          <p:cNvPr id="382" name="Google Shape;382;p52"/>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83" name="Google Shape;383;p52"/>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2"/>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385" name="Google Shape;385;p52"/>
          <p:cNvSpPr txBox="1"/>
          <p:nvPr/>
        </p:nvSpPr>
        <p:spPr>
          <a:xfrm>
            <a:off x="3425100" y="4422825"/>
            <a:ext cx="54072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 session will look at the graph, trying to think: hmm, how can I get the value of a, </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 sz="1200">
                <a:solidFill>
                  <a:srgbClr val="FFFFFF"/>
                </a:solidFill>
                <a:latin typeface="Times New Roman"/>
                <a:ea typeface="Times New Roman"/>
                <a:cs typeface="Times New Roman"/>
                <a:sym typeface="Times New Roman"/>
              </a:rPr>
              <a:t>then it computes all the nodes that leads to a.</a:t>
            </a:r>
            <a:endParaRPr sz="12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t/>
            </a:r>
            <a:endParaRPr sz="1200">
              <a:solidFill>
                <a:srgbClr val="FFFFFF"/>
              </a:solidFill>
              <a:latin typeface="Times New Roman"/>
              <a:ea typeface="Times New Roman"/>
              <a:cs typeface="Times New Roman"/>
              <a:sym typeface="Times New Roman"/>
            </a:endParaRPr>
          </a:p>
        </p:txBody>
      </p:sp>
      <p:sp>
        <p:nvSpPr>
          <p:cNvPr id="386" name="Google Shape;386;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How to get the value of a?</a:t>
            </a:r>
            <a:endParaRPr b="1">
              <a:latin typeface="Georgia"/>
              <a:ea typeface="Georgia"/>
              <a:cs typeface="Georgia"/>
              <a:sym typeface="Georgia"/>
            </a:endParaRPr>
          </a:p>
        </p:txBody>
      </p:sp>
      <p:sp>
        <p:nvSpPr>
          <p:cNvPr id="392" name="Google Shape;392;p53"/>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Create a </a:t>
            </a:r>
            <a:r>
              <a:rPr b="1" lang="en">
                <a:latin typeface="Georgia"/>
                <a:ea typeface="Georgia"/>
                <a:cs typeface="Georgia"/>
                <a:sym typeface="Georgia"/>
              </a:rPr>
              <a:t>session</a:t>
            </a:r>
            <a:r>
              <a:rPr lang="en">
                <a:latin typeface="Georgia"/>
                <a:ea typeface="Georgia"/>
                <a:cs typeface="Georgia"/>
                <a:sym typeface="Georgia"/>
              </a:rPr>
              <a:t>, assign it to variable sess so we can call it later</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Within the session, evaluate the graph to fetch the value of a</a:t>
            </a:r>
            <a:endParaRPr>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import tensorflow as tf</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 = tf.add(3, 5)</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 = tf.Session()</a:t>
            </a:r>
            <a:br>
              <a:rPr lang="en" sz="1200">
                <a:solidFill>
                  <a:srgbClr val="FFFFFF"/>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a:t>
            </a:r>
            <a:r>
              <a:rPr lang="en" sz="1200">
                <a:solidFill>
                  <a:srgbClr val="FFFFFF"/>
                </a:solidFill>
                <a:latin typeface="Consolas"/>
                <a:ea typeface="Consolas"/>
                <a:cs typeface="Consolas"/>
                <a:sym typeface="Consolas"/>
              </a:rPr>
              <a:t>print(sess.run(a))</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sess.close()</a:t>
            </a:r>
            <a:endParaRPr sz="1200">
              <a:solidFill>
                <a:srgbClr val="FFFFFF"/>
              </a:solidFill>
              <a:latin typeface="Consolas"/>
              <a:ea typeface="Consolas"/>
              <a:cs typeface="Consolas"/>
              <a:sym typeface="Consolas"/>
            </a:endParaRPr>
          </a:p>
          <a:p>
            <a:pPr indent="0" lvl="0" marL="0" rtl="0" algn="l">
              <a:spcBef>
                <a:spcPts val="1600"/>
              </a:spcBef>
              <a:spcAft>
                <a:spcPts val="1600"/>
              </a:spcAft>
              <a:buNone/>
            </a:pPr>
            <a:r>
              <a:t/>
            </a:r>
            <a:endParaRPr>
              <a:latin typeface="Georgia"/>
              <a:ea typeface="Georgia"/>
              <a:cs typeface="Georgia"/>
              <a:sym typeface="Georgia"/>
            </a:endParaRPr>
          </a:p>
        </p:txBody>
      </p:sp>
      <p:pic>
        <p:nvPicPr>
          <p:cNvPr id="393" name="Google Shape;393;p53"/>
          <p:cNvPicPr preferRelativeResize="0"/>
          <p:nvPr/>
        </p:nvPicPr>
        <p:blipFill>
          <a:blip r:embed="rId3">
            <a:alphaModFix/>
          </a:blip>
          <a:stretch>
            <a:fillRect/>
          </a:stretch>
        </p:blipFill>
        <p:spPr>
          <a:xfrm>
            <a:off x="4144875" y="2474275"/>
            <a:ext cx="3627325" cy="1800125"/>
          </a:xfrm>
          <a:prstGeom prst="rect">
            <a:avLst/>
          </a:prstGeom>
          <a:noFill/>
          <a:ln>
            <a:noFill/>
          </a:ln>
        </p:spPr>
      </p:pic>
      <p:sp>
        <p:nvSpPr>
          <p:cNvPr id="394" name="Google Shape;394;p53"/>
          <p:cNvSpPr/>
          <p:nvPr/>
        </p:nvSpPr>
        <p:spPr>
          <a:xfrm>
            <a:off x="7286200" y="3515575"/>
            <a:ext cx="486000" cy="108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53"/>
          <p:cNvSpPr txBox="1"/>
          <p:nvPr/>
        </p:nvSpPr>
        <p:spPr>
          <a:xfrm>
            <a:off x="7286200" y="3214437"/>
            <a:ext cx="5688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a:t>
            </a:r>
            <a:endParaRPr/>
          </a:p>
        </p:txBody>
      </p:sp>
      <p:sp>
        <p:nvSpPr>
          <p:cNvPr id="396" name="Google Shape;396;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cxnSp>
        <p:nvCxnSpPr>
          <p:cNvPr id="397" name="Google Shape;397;p53"/>
          <p:cNvCxnSpPr/>
          <p:nvPr/>
        </p:nvCxnSpPr>
        <p:spPr>
          <a:xfrm>
            <a:off x="396550" y="3623875"/>
            <a:ext cx="1169100" cy="0"/>
          </a:xfrm>
          <a:prstGeom prst="straightConnector1">
            <a:avLst/>
          </a:prstGeom>
          <a:noFill/>
          <a:ln cap="flat" cmpd="sng" w="19050">
            <a:solidFill>
              <a:srgbClr val="FFFFFF"/>
            </a:solidFill>
            <a:prstDash val="solid"/>
            <a:round/>
            <a:headEnd len="med" w="med" type="none"/>
            <a:tailEnd len="med" w="med" type="none"/>
          </a:ln>
        </p:spPr>
      </p:cxnSp>
      <p:cxnSp>
        <p:nvCxnSpPr>
          <p:cNvPr id="398" name="Google Shape;398;p53"/>
          <p:cNvCxnSpPr/>
          <p:nvPr/>
        </p:nvCxnSpPr>
        <p:spPr>
          <a:xfrm>
            <a:off x="396550" y="2988063"/>
            <a:ext cx="1606200" cy="0"/>
          </a:xfrm>
          <a:prstGeom prst="straightConnector1">
            <a:avLst/>
          </a:prstGeom>
          <a:noFill/>
          <a:ln cap="flat" cmpd="sng" w="19050">
            <a:solidFill>
              <a:srgbClr val="FFFFFF"/>
            </a:solidFill>
            <a:prstDash val="solid"/>
            <a:round/>
            <a:headEnd len="med" w="med" type="none"/>
            <a:tailEnd len="med" w="med" type="non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04" name="Google Shape;404;p54"/>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160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p:txBody>
      </p:sp>
      <p:sp>
        <p:nvSpPr>
          <p:cNvPr id="405" name="Google Shape;405;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tf.Session()</a:t>
            </a:r>
            <a:endParaRPr b="1">
              <a:latin typeface="Georgia"/>
              <a:ea typeface="Georgia"/>
              <a:cs typeface="Georgia"/>
              <a:sym typeface="Georgia"/>
            </a:endParaRPr>
          </a:p>
        </p:txBody>
      </p:sp>
      <p:sp>
        <p:nvSpPr>
          <p:cNvPr id="411" name="Google Shape;411;p55"/>
          <p:cNvSpPr txBox="1"/>
          <p:nvPr>
            <p:ph idx="1" type="body"/>
          </p:nvPr>
        </p:nvSpPr>
        <p:spPr>
          <a:xfrm>
            <a:off x="311700" y="1330250"/>
            <a:ext cx="8520600" cy="350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a:p>
            <a:pPr indent="0" lvl="0" marL="0" rtl="0" algn="ctr">
              <a:spcBef>
                <a:spcPts val="1600"/>
              </a:spcBef>
              <a:spcAft>
                <a:spcPts val="0"/>
              </a:spcAft>
              <a:buNone/>
            </a:pPr>
            <a:r>
              <a:rPr lang="en">
                <a:latin typeface="Georgia"/>
                <a:ea typeface="Georgia"/>
                <a:cs typeface="Georgia"/>
                <a:sym typeface="Georgia"/>
              </a:rPr>
              <a:t>A Session object encapsulates the environment in which Operation objects are executed, and Tensor objects are evaluated.</a:t>
            </a:r>
            <a:endParaRPr>
              <a:latin typeface="Georgia"/>
              <a:ea typeface="Georgia"/>
              <a:cs typeface="Georgia"/>
              <a:sym typeface="Georgia"/>
            </a:endParaRPr>
          </a:p>
          <a:p>
            <a:pPr indent="0" lvl="0" marL="0" rtl="0" algn="ctr">
              <a:spcBef>
                <a:spcPts val="1600"/>
              </a:spcBef>
              <a:spcAft>
                <a:spcPts val="0"/>
              </a:spcAft>
              <a:buNone/>
            </a:pPr>
            <a:br>
              <a:rPr lang="en">
                <a:latin typeface="Georgia"/>
                <a:ea typeface="Georgia"/>
                <a:cs typeface="Georgia"/>
                <a:sym typeface="Georgia"/>
              </a:rPr>
            </a:br>
            <a:r>
              <a:rPr lang="en">
                <a:latin typeface="Georgia"/>
                <a:ea typeface="Georgia"/>
                <a:cs typeface="Georgia"/>
                <a:sym typeface="Georgia"/>
              </a:rPr>
              <a:t>Session will also allocate memory to store the current values of variables.</a:t>
            </a:r>
            <a:endParaRPr>
              <a:latin typeface="Georgia"/>
              <a:ea typeface="Georgia"/>
              <a:cs typeface="Georgia"/>
              <a:sym typeface="Georgia"/>
            </a:endParaRPr>
          </a:p>
          <a:p>
            <a:pPr indent="0" lvl="0" marL="0" rtl="0" algn="ctr">
              <a:spcBef>
                <a:spcPts val="1600"/>
              </a:spcBef>
              <a:spcAft>
                <a:spcPts val="1600"/>
              </a:spcAft>
              <a:buNone/>
            </a:pPr>
            <a:r>
              <a:t/>
            </a:r>
            <a:endParaRPr>
              <a:latin typeface="Georgia"/>
              <a:ea typeface="Georgia"/>
              <a:cs typeface="Georgia"/>
              <a:sym typeface="Georgia"/>
            </a:endParaRPr>
          </a:p>
        </p:txBody>
      </p:sp>
      <p:sp>
        <p:nvSpPr>
          <p:cNvPr id="412" name="Google Shape;412;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More graph</a:t>
            </a:r>
            <a:endParaRPr b="1">
              <a:latin typeface="Georgia"/>
              <a:ea typeface="Georgia"/>
              <a:cs typeface="Georgia"/>
              <a:sym typeface="Georgia"/>
            </a:endParaRPr>
          </a:p>
        </p:txBody>
      </p:sp>
      <p:sp>
        <p:nvSpPr>
          <p:cNvPr id="418" name="Google Shape;418;p56"/>
          <p:cNvSpPr txBox="1"/>
          <p:nvPr>
            <p:ph idx="1" type="body"/>
          </p:nvPr>
        </p:nvSpPr>
        <p:spPr>
          <a:xfrm>
            <a:off x="311700" y="1330250"/>
            <a:ext cx="8520600" cy="365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rgbClr val="FFFFFF"/>
                </a:solidFill>
                <a:latin typeface="Consolas"/>
                <a:ea typeface="Consolas"/>
                <a:cs typeface="Consolas"/>
                <a:sym typeface="Consolas"/>
              </a:rPr>
              <a:t>x</a:t>
            </a:r>
            <a:r>
              <a:rPr lang="en" sz="1200">
                <a:solidFill>
                  <a:srgbClr val="FFFFFF"/>
                </a:solidFill>
                <a:latin typeface="Consolas"/>
                <a:ea typeface="Consolas"/>
                <a:cs typeface="Consolas"/>
                <a:sym typeface="Consolas"/>
              </a:rPr>
              <a:t> = 2</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y = 3</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op1 = tf.add(x,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op2 = tf.multiply(x, y)</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op3 = tf.pow(op2, op1)</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tf.Session() as sess:</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op3 = sess.run(op3)</a:t>
            </a:r>
            <a:endParaRPr sz="1200">
              <a:solidFill>
                <a:srgbClr val="FFFFFF"/>
              </a:solidFill>
              <a:latin typeface="Consolas"/>
              <a:ea typeface="Consolas"/>
              <a:cs typeface="Consolas"/>
              <a:sym typeface="Consolas"/>
            </a:endParaRPr>
          </a:p>
        </p:txBody>
      </p:sp>
      <p:pic>
        <p:nvPicPr>
          <p:cNvPr id="419" name="Google Shape;419;p56"/>
          <p:cNvPicPr preferRelativeResize="0"/>
          <p:nvPr/>
        </p:nvPicPr>
        <p:blipFill>
          <a:blip r:embed="rId3">
            <a:alphaModFix/>
          </a:blip>
          <a:stretch>
            <a:fillRect/>
          </a:stretch>
        </p:blipFill>
        <p:spPr>
          <a:xfrm>
            <a:off x="3662050" y="1466725"/>
            <a:ext cx="5170249" cy="2555424"/>
          </a:xfrm>
          <a:prstGeom prst="rect">
            <a:avLst/>
          </a:prstGeom>
          <a:noFill/>
          <a:ln>
            <a:noFill/>
          </a:ln>
        </p:spPr>
      </p:pic>
      <p:sp>
        <p:nvSpPr>
          <p:cNvPr id="420" name="Google Shape;420;p56"/>
          <p:cNvSpPr txBox="1"/>
          <p:nvPr/>
        </p:nvSpPr>
        <p:spPr>
          <a:xfrm>
            <a:off x="3733125" y="1017725"/>
            <a:ext cx="33474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FEFEF"/>
                </a:solidFill>
                <a:latin typeface="Times New Roman"/>
                <a:ea typeface="Times New Roman"/>
                <a:cs typeface="Times New Roman"/>
                <a:sym typeface="Times New Roman"/>
              </a:rPr>
              <a:t>Visualized by TensorBoard</a:t>
            </a:r>
            <a:endParaRPr>
              <a:solidFill>
                <a:srgbClr val="EFEFEF"/>
              </a:solidFill>
              <a:latin typeface="Times New Roman"/>
              <a:ea typeface="Times New Roman"/>
              <a:cs typeface="Times New Roman"/>
              <a:sym typeface="Times New Roman"/>
            </a:endParaRPr>
          </a:p>
        </p:txBody>
      </p:sp>
      <p:sp>
        <p:nvSpPr>
          <p:cNvPr id="421" name="Google Shape;421;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27" name="Google Shape;427;p57"/>
          <p:cNvSpPr txBox="1"/>
          <p:nvPr/>
        </p:nvSpPr>
        <p:spPr>
          <a:xfrm>
            <a:off x="4165000" y="3828000"/>
            <a:ext cx="4856100" cy="10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Because we only want the value of pow_op and </a:t>
            </a:r>
            <a:r>
              <a:rPr lang="en">
                <a:solidFill>
                  <a:schemeClr val="dk1"/>
                </a:solidFill>
                <a:latin typeface="Times New Roman"/>
                <a:ea typeface="Times New Roman"/>
                <a:cs typeface="Times New Roman"/>
                <a:sym typeface="Times New Roman"/>
              </a:rPr>
              <a:t>pow_op</a:t>
            </a:r>
            <a:r>
              <a:rPr lang="en">
                <a:solidFill>
                  <a:srgbClr val="FFFFFF"/>
                </a:solidFill>
                <a:latin typeface="Times New Roman"/>
                <a:ea typeface="Times New Roman"/>
                <a:cs typeface="Times New Roman"/>
                <a:sym typeface="Times New Roman"/>
              </a:rPr>
              <a:t> doesn’t depend on useless, </a:t>
            </a:r>
            <a:r>
              <a:rPr lang="en">
                <a:solidFill>
                  <a:srgbClr val="FFFFFF"/>
                </a:solidFill>
                <a:latin typeface="Times New Roman"/>
                <a:ea typeface="Times New Roman"/>
                <a:cs typeface="Times New Roman"/>
                <a:sym typeface="Times New Roman"/>
              </a:rPr>
              <a:t>session won’t compute value of useless</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 save computation</a:t>
            </a:r>
            <a:endParaRPr>
              <a:solidFill>
                <a:srgbClr val="FFFFFF"/>
              </a:solidFill>
              <a:latin typeface="Times New Roman"/>
              <a:ea typeface="Times New Roman"/>
              <a:cs typeface="Times New Roman"/>
              <a:sym typeface="Times New Roman"/>
            </a:endParaRPr>
          </a:p>
        </p:txBody>
      </p:sp>
      <p:pic>
        <p:nvPicPr>
          <p:cNvPr id="428" name="Google Shape;428;p57"/>
          <p:cNvPicPr preferRelativeResize="0"/>
          <p:nvPr/>
        </p:nvPicPr>
        <p:blipFill>
          <a:blip r:embed="rId3">
            <a:alphaModFix/>
          </a:blip>
          <a:stretch>
            <a:fillRect/>
          </a:stretch>
        </p:blipFill>
        <p:spPr>
          <a:xfrm>
            <a:off x="4195624" y="1017725"/>
            <a:ext cx="4856101" cy="2666549"/>
          </a:xfrm>
          <a:prstGeom prst="rect">
            <a:avLst/>
          </a:prstGeom>
          <a:noFill/>
          <a:ln>
            <a:noFill/>
          </a:ln>
        </p:spPr>
      </p:pic>
      <p:sp>
        <p:nvSpPr>
          <p:cNvPr id="429" name="Google Shape;429;p57"/>
          <p:cNvSpPr txBox="1"/>
          <p:nvPr/>
        </p:nvSpPr>
        <p:spPr>
          <a:xfrm>
            <a:off x="5106400" y="1481450"/>
            <a:ext cx="10191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useless</a:t>
            </a:r>
            <a:endParaRPr/>
          </a:p>
        </p:txBody>
      </p:sp>
      <p:sp>
        <p:nvSpPr>
          <p:cNvPr id="430" name="Google Shape;430;p57"/>
          <p:cNvSpPr txBox="1"/>
          <p:nvPr/>
        </p:nvSpPr>
        <p:spPr>
          <a:xfrm>
            <a:off x="5269050" y="3032325"/>
            <a:ext cx="8742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add_op</a:t>
            </a:r>
            <a:endParaRPr/>
          </a:p>
        </p:txBody>
      </p:sp>
      <p:sp>
        <p:nvSpPr>
          <p:cNvPr id="431" name="Google Shape;431;p57"/>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mul_op</a:t>
            </a:r>
            <a:endParaRPr/>
          </a:p>
        </p:txBody>
      </p:sp>
      <p:sp>
        <p:nvSpPr>
          <p:cNvPr id="432" name="Google Shape;432;p57"/>
          <p:cNvSpPr txBox="1"/>
          <p:nvPr/>
        </p:nvSpPr>
        <p:spPr>
          <a:xfrm>
            <a:off x="7039700" y="1481450"/>
            <a:ext cx="9297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pow_op</a:t>
            </a:r>
            <a:endParaRPr/>
          </a:p>
        </p:txBody>
      </p:sp>
      <p:sp>
        <p:nvSpPr>
          <p:cNvPr id="433" name="Google Shape;433;p57"/>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57"/>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57"/>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57"/>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57"/>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439" name="Google Shape;439;p57"/>
          <p:cNvSpPr txBox="1"/>
          <p:nvPr>
            <p:ph idx="1" type="body"/>
          </p:nvPr>
        </p:nvSpPr>
        <p:spPr>
          <a:xfrm>
            <a:off x="311700" y="1330250"/>
            <a:ext cx="3713700" cy="365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 sess.run(pow_op)</a:t>
            </a:r>
            <a:endParaRPr sz="1200">
              <a:solidFill>
                <a:srgbClr val="FFFFFF"/>
              </a:solidFill>
              <a:latin typeface="Consolas"/>
              <a:ea typeface="Consolas"/>
              <a:cs typeface="Consolas"/>
              <a:sym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45" name="Google Shape;445;p58"/>
          <p:cNvSpPr txBox="1"/>
          <p:nvPr/>
        </p:nvSpPr>
        <p:spPr>
          <a:xfrm>
            <a:off x="4522300" y="3684275"/>
            <a:ext cx="4986900" cy="130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tf.Session.run(</a:t>
            </a:r>
            <a:r>
              <a:rPr lang="en">
                <a:solidFill>
                  <a:srgbClr val="FFFFFF"/>
                </a:solidFill>
                <a:latin typeface="Consolas"/>
                <a:ea typeface="Consolas"/>
                <a:cs typeface="Consolas"/>
                <a:sym typeface="Consolas"/>
              </a:rPr>
              <a:t>fetches,</a:t>
            </a:r>
            <a:endParaRPr>
              <a:solidFill>
                <a:srgbClr val="FFFFFF"/>
              </a:solidFill>
              <a:latin typeface="Consolas"/>
              <a:ea typeface="Consolas"/>
              <a:cs typeface="Consolas"/>
              <a:sym typeface="Consolas"/>
            </a:endParaRPr>
          </a:p>
          <a:p>
            <a:pPr indent="0" lvl="0" marL="914400" rtl="0" algn="l">
              <a:spcBef>
                <a:spcPts val="0"/>
              </a:spcBef>
              <a:spcAft>
                <a:spcPts val="0"/>
              </a:spcAft>
              <a:buNone/>
            </a:pPr>
            <a:r>
              <a:rPr lang="en">
                <a:solidFill>
                  <a:srgbClr val="FFFFFF"/>
                </a:solidFill>
                <a:latin typeface="Consolas"/>
                <a:ea typeface="Consolas"/>
                <a:cs typeface="Consolas"/>
                <a:sym typeface="Consolas"/>
              </a:rPr>
              <a:t>   	 feed_dict=None,</a:t>
            </a:r>
            <a:endParaRPr>
              <a:solidFill>
                <a:srgbClr val="FFFFFF"/>
              </a:solidFill>
              <a:latin typeface="Consolas"/>
              <a:ea typeface="Consolas"/>
              <a:cs typeface="Consolas"/>
              <a:sym typeface="Consolas"/>
            </a:endParaRPr>
          </a:p>
          <a:p>
            <a:pPr indent="457200" lvl="0" marL="914400" rtl="0" algn="l">
              <a:spcBef>
                <a:spcPts val="0"/>
              </a:spcBef>
              <a:spcAft>
                <a:spcPts val="0"/>
              </a:spcAft>
              <a:buNone/>
            </a:pPr>
            <a:r>
              <a:rPr lang="en">
                <a:solidFill>
                  <a:srgbClr val="FFFFFF"/>
                </a:solidFill>
                <a:latin typeface="Consolas"/>
                <a:ea typeface="Consolas"/>
                <a:cs typeface="Consolas"/>
                <a:sym typeface="Consolas"/>
              </a:rPr>
              <a:t> options=None,</a:t>
            </a:r>
            <a:endParaRPr>
              <a:solidFill>
                <a:srgbClr val="FFFFFF"/>
              </a:solidFill>
              <a:latin typeface="Consolas"/>
              <a:ea typeface="Consolas"/>
              <a:cs typeface="Consolas"/>
              <a:sym typeface="Consolas"/>
            </a:endParaRPr>
          </a:p>
          <a:p>
            <a:pPr indent="457200" lvl="0" marL="914400" rtl="0" algn="l">
              <a:spcBef>
                <a:spcPts val="0"/>
              </a:spcBef>
              <a:spcAft>
                <a:spcPts val="0"/>
              </a:spcAft>
              <a:buNone/>
            </a:pPr>
            <a:r>
              <a:rPr lang="en">
                <a:solidFill>
                  <a:srgbClr val="FFFFFF"/>
                </a:solidFill>
                <a:latin typeface="Consolas"/>
                <a:ea typeface="Consolas"/>
                <a:cs typeface="Consolas"/>
                <a:sym typeface="Consolas"/>
              </a:rPr>
              <a:t> run_metadata=None</a:t>
            </a:r>
            <a:r>
              <a:rPr lang="en">
                <a:solidFill>
                  <a:srgbClr val="FFFFFF"/>
                </a:solidFill>
                <a:latin typeface="Consolas"/>
                <a:ea typeface="Consolas"/>
                <a:cs typeface="Consolas"/>
                <a:sym typeface="Consolas"/>
              </a:rPr>
              <a:t>)</a:t>
            </a:r>
            <a:endParaRPr>
              <a:solidFill>
                <a:srgbClr val="FFFFFF"/>
              </a:solidFill>
            </a:endParaRPr>
          </a:p>
          <a:p>
            <a:pPr indent="0" lvl="0" marL="0" rtl="0" algn="l">
              <a:spcBef>
                <a:spcPts val="0"/>
              </a:spcBef>
              <a:spcAft>
                <a:spcPts val="0"/>
              </a:spcAft>
              <a:buNone/>
            </a:pPr>
            <a:r>
              <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fetches is a list of tensors whose values you want</a:t>
            </a:r>
            <a:endParaRPr>
              <a:solidFill>
                <a:srgbClr val="FFFFFF"/>
              </a:solidFill>
              <a:latin typeface="Times New Roman"/>
              <a:ea typeface="Times New Roman"/>
              <a:cs typeface="Times New Roman"/>
              <a:sym typeface="Times New Roman"/>
            </a:endParaRPr>
          </a:p>
        </p:txBody>
      </p:sp>
      <p:sp>
        <p:nvSpPr>
          <p:cNvPr id="446" name="Google Shape;446;p58"/>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448" name="Google Shape;448;p58"/>
          <p:cNvPicPr preferRelativeResize="0"/>
          <p:nvPr/>
        </p:nvPicPr>
        <p:blipFill>
          <a:blip r:embed="rId3">
            <a:alphaModFix/>
          </a:blip>
          <a:stretch>
            <a:fillRect/>
          </a:stretch>
        </p:blipFill>
        <p:spPr>
          <a:xfrm>
            <a:off x="4574375" y="1017725"/>
            <a:ext cx="4477350" cy="2666549"/>
          </a:xfrm>
          <a:prstGeom prst="rect">
            <a:avLst/>
          </a:prstGeom>
          <a:noFill/>
          <a:ln>
            <a:noFill/>
          </a:ln>
        </p:spPr>
      </p:pic>
      <p:sp>
        <p:nvSpPr>
          <p:cNvPr id="449" name="Google Shape;449;p58"/>
          <p:cNvSpPr txBox="1"/>
          <p:nvPr/>
        </p:nvSpPr>
        <p:spPr>
          <a:xfrm>
            <a:off x="5391000" y="1481450"/>
            <a:ext cx="10191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useless</a:t>
            </a:r>
            <a:endParaRPr/>
          </a:p>
        </p:txBody>
      </p:sp>
      <p:sp>
        <p:nvSpPr>
          <p:cNvPr id="450" name="Google Shape;450;p58"/>
          <p:cNvSpPr txBox="1"/>
          <p:nvPr/>
        </p:nvSpPr>
        <p:spPr>
          <a:xfrm>
            <a:off x="5517450" y="3032325"/>
            <a:ext cx="8742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add_op</a:t>
            </a:r>
            <a:endParaRPr/>
          </a:p>
        </p:txBody>
      </p:sp>
      <p:sp>
        <p:nvSpPr>
          <p:cNvPr id="451" name="Google Shape;451;p58"/>
          <p:cNvSpPr txBox="1"/>
          <p:nvPr/>
        </p:nvSpPr>
        <p:spPr>
          <a:xfrm>
            <a:off x="8281950" y="3032325"/>
            <a:ext cx="9297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mul_op</a:t>
            </a:r>
            <a:endParaRPr/>
          </a:p>
        </p:txBody>
      </p:sp>
      <p:sp>
        <p:nvSpPr>
          <p:cNvPr id="452" name="Google Shape;452;p58"/>
          <p:cNvSpPr txBox="1"/>
          <p:nvPr/>
        </p:nvSpPr>
        <p:spPr>
          <a:xfrm>
            <a:off x="7151750" y="1481450"/>
            <a:ext cx="9297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pow_op</a:t>
            </a:r>
            <a:endParaRPr/>
          </a:p>
        </p:txBody>
      </p:sp>
      <p:sp>
        <p:nvSpPr>
          <p:cNvPr id="453" name="Google Shape;453;p58"/>
          <p:cNvSpPr txBox="1"/>
          <p:nvPr/>
        </p:nvSpPr>
        <p:spPr>
          <a:xfrm>
            <a:off x="4070175" y="15745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58"/>
          <p:cNvSpPr txBox="1"/>
          <p:nvPr/>
        </p:nvSpPr>
        <p:spPr>
          <a:xfrm>
            <a:off x="4165000" y="297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58"/>
          <p:cNvSpPr txBox="1"/>
          <p:nvPr/>
        </p:nvSpPr>
        <p:spPr>
          <a:xfrm>
            <a:off x="7386900" y="297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58"/>
          <p:cNvSpPr txBox="1"/>
          <p:nvPr/>
        </p:nvSpPr>
        <p:spPr>
          <a:xfrm>
            <a:off x="4165000" y="328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58"/>
          <p:cNvSpPr txBox="1"/>
          <p:nvPr/>
        </p:nvSpPr>
        <p:spPr>
          <a:xfrm>
            <a:off x="7386900" y="3281375"/>
            <a:ext cx="3573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58"/>
          <p:cNvSpPr txBox="1"/>
          <p:nvPr>
            <p:ph idx="1" type="body"/>
          </p:nvPr>
        </p:nvSpPr>
        <p:spPr>
          <a:xfrm>
            <a:off x="311700" y="1330250"/>
            <a:ext cx="4404900" cy="365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Consolas"/>
                <a:ea typeface="Consolas"/>
                <a:cs typeface="Consolas"/>
                <a:sym typeface="Consolas"/>
              </a:rPr>
              <a:t>x = 2</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y = 3</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add_op = tf.add(x,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mul_op = tf.multiply(x, y)</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useless = tf.multiply(x, add_op)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pow_op = tf.pow(add_op, mul_op)</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z, not_useless = sess.run([pow_op, useless])</a:t>
            </a:r>
            <a:endParaRPr sz="1200">
              <a:solidFill>
                <a:schemeClr val="dk1"/>
              </a:solidFill>
              <a:latin typeface="Consolas"/>
              <a:ea typeface="Consolas"/>
              <a:cs typeface="Consolas"/>
              <a:sym typeface="Consolas"/>
            </a:endParaRPr>
          </a:p>
          <a:p>
            <a:pPr indent="0" lvl="0" marL="0" rtl="0" algn="l">
              <a:spcBef>
                <a:spcPts val="1600"/>
              </a:spcBef>
              <a:spcAft>
                <a:spcPts val="1600"/>
              </a:spcAft>
              <a:buNone/>
            </a:pPr>
            <a:r>
              <a:t/>
            </a:r>
            <a:endParaRPr sz="1200">
              <a:solidFill>
                <a:srgbClr val="FFFFFF"/>
              </a:solidFill>
              <a:latin typeface="Consolas"/>
              <a:ea typeface="Consolas"/>
              <a:cs typeface="Consolas"/>
              <a:sym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Sub</a:t>
            </a:r>
            <a:r>
              <a:rPr b="1" lang="en">
                <a:latin typeface="Georgia"/>
                <a:ea typeface="Georgia"/>
                <a:cs typeface="Georgia"/>
                <a:sym typeface="Georgia"/>
              </a:rPr>
              <a:t>graphs</a:t>
            </a:r>
            <a:endParaRPr b="1">
              <a:latin typeface="Georgia"/>
              <a:ea typeface="Georgia"/>
              <a:cs typeface="Georgia"/>
              <a:sym typeface="Georgia"/>
            </a:endParaRPr>
          </a:p>
        </p:txBody>
      </p:sp>
      <p:sp>
        <p:nvSpPr>
          <p:cNvPr id="464" name="Google Shape;464;p59"/>
          <p:cNvSpPr txBox="1"/>
          <p:nvPr>
            <p:ph idx="1" type="body"/>
          </p:nvPr>
        </p:nvSpPr>
        <p:spPr>
          <a:xfrm>
            <a:off x="311700" y="1131813"/>
            <a:ext cx="38634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Possible to break graphs into several chunks and run them parallelly across multiple CPUs, GPUs, TPUs, or other devices</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Example: AlexNet</a:t>
            </a:r>
            <a:endParaRPr>
              <a:latin typeface="Georgia"/>
              <a:ea typeface="Georgia"/>
              <a:cs typeface="Georgia"/>
              <a:sym typeface="Georgia"/>
            </a:endParaRPr>
          </a:p>
        </p:txBody>
      </p:sp>
      <p:sp>
        <p:nvSpPr>
          <p:cNvPr id="465" name="Google Shape;465;p59"/>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466" name="Google Shape;466;p59"/>
          <p:cNvPicPr preferRelativeResize="0"/>
          <p:nvPr/>
        </p:nvPicPr>
        <p:blipFill>
          <a:blip r:embed="rId3">
            <a:alphaModFix/>
          </a:blip>
          <a:stretch>
            <a:fillRect/>
          </a:stretch>
        </p:blipFill>
        <p:spPr>
          <a:xfrm>
            <a:off x="4785258" y="1090325"/>
            <a:ext cx="4358740" cy="4053176"/>
          </a:xfrm>
          <a:prstGeom prst="rect">
            <a:avLst/>
          </a:prstGeom>
          <a:noFill/>
          <a:ln>
            <a:noFill/>
          </a:ln>
        </p:spPr>
      </p:pic>
      <p:sp>
        <p:nvSpPr>
          <p:cNvPr id="467" name="Google Shape;467;p59"/>
          <p:cNvSpPr txBox="1"/>
          <p:nvPr>
            <p:ph idx="1" type="body"/>
          </p:nvPr>
        </p:nvSpPr>
        <p:spPr>
          <a:xfrm>
            <a:off x="0" y="4663225"/>
            <a:ext cx="47853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100">
                <a:latin typeface="Times New Roman"/>
                <a:ea typeface="Times New Roman"/>
                <a:cs typeface="Times New Roman"/>
                <a:sym typeface="Times New Roman"/>
              </a:rPr>
              <a:t>Graph from </a:t>
            </a:r>
            <a:r>
              <a:rPr i="1" lang="en" sz="1100">
                <a:latin typeface="Times New Roman"/>
                <a:ea typeface="Times New Roman"/>
                <a:cs typeface="Times New Roman"/>
                <a:sym typeface="Times New Roman"/>
              </a:rPr>
              <a:t>Hands-On Machine Learning with Scikit-Learn and TensorFlow</a:t>
            </a:r>
            <a:endParaRPr i="1" sz="1100">
              <a:latin typeface="Times New Roman"/>
              <a:ea typeface="Times New Roman"/>
              <a:cs typeface="Times New Roman"/>
              <a:sym typeface="Times New Roman"/>
            </a:endParaRPr>
          </a:p>
        </p:txBody>
      </p:sp>
      <p:sp>
        <p:nvSpPr>
          <p:cNvPr id="468" name="Google Shape;468;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 name="Shape 472"/>
        <p:cNvGrpSpPr/>
        <p:nvPr/>
      </p:nvGrpSpPr>
      <p:grpSpPr>
        <a:xfrm>
          <a:off x="0" y="0"/>
          <a:ext cx="0" cy="0"/>
          <a:chOff x="0" y="0"/>
          <a:chExt cx="0" cy="0"/>
        </a:xfrm>
      </p:grpSpPr>
      <p:sp>
        <p:nvSpPr>
          <p:cNvPr id="473" name="Google Shape;473;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Distributed Computation</a:t>
            </a:r>
            <a:endParaRPr b="1">
              <a:latin typeface="Georgia"/>
              <a:ea typeface="Georgia"/>
              <a:cs typeface="Georgia"/>
              <a:sym typeface="Georgia"/>
            </a:endParaRPr>
          </a:p>
        </p:txBody>
      </p:sp>
      <p:sp>
        <p:nvSpPr>
          <p:cNvPr id="474" name="Google Shape;474;p60"/>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To put part of a graph on a specific CPU or GPU:</a:t>
            </a:r>
            <a:endParaRPr sz="1400">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 Creates a graph.</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with tf.device('/gpu:2'):</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  a = tf.constant([1.0, 2.0, 3.0, 4.0, 5.0, 6.0], name='a')</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  b = tf.constant([1.0, 2.0, 3.0, 4.0, 5.0, 6.0], name='b')</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  c = tf.multiply(a, b)</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 Creates a session with log_device_placement set to True.</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sess = tf.Session(config=tf.ConfigProto(log_device_placement=True))</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 Runs the op.</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rPr lang="en" sz="1200">
                <a:solidFill>
                  <a:srgbClr val="FFFFFF"/>
                </a:solidFill>
                <a:latin typeface="Consolas"/>
                <a:ea typeface="Consolas"/>
                <a:cs typeface="Consolas"/>
                <a:sym typeface="Consolas"/>
              </a:rPr>
              <a:t>print(sess.run(c))</a:t>
            </a:r>
            <a:endParaRPr sz="12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000">
              <a:latin typeface="Georgia"/>
              <a:ea typeface="Georgia"/>
              <a:cs typeface="Georgia"/>
              <a:sym typeface="Georgia"/>
            </a:endParaRPr>
          </a:p>
          <a:p>
            <a:pPr indent="0" lvl="0" marL="0" rtl="0" algn="l">
              <a:spcBef>
                <a:spcPts val="1600"/>
              </a:spcBef>
              <a:spcAft>
                <a:spcPts val="0"/>
              </a:spcAft>
              <a:buNone/>
            </a:pPr>
            <a:r>
              <a:t/>
            </a:r>
            <a:endParaRPr sz="1000">
              <a:latin typeface="Georgia"/>
              <a:ea typeface="Georgia"/>
              <a:cs typeface="Georgia"/>
              <a:sym typeface="Georgia"/>
            </a:endParaRPr>
          </a:p>
          <a:p>
            <a:pPr indent="0" lvl="0" marL="0" rtl="0" algn="l">
              <a:spcBef>
                <a:spcPts val="1600"/>
              </a:spcBef>
              <a:spcAft>
                <a:spcPts val="1600"/>
              </a:spcAft>
              <a:buNone/>
            </a:pPr>
            <a:r>
              <a:t/>
            </a:r>
            <a:endParaRPr sz="1000">
              <a:latin typeface="Georgia"/>
              <a:ea typeface="Georgia"/>
              <a:cs typeface="Georgia"/>
              <a:sym typeface="Georgia"/>
            </a:endParaRPr>
          </a:p>
        </p:txBody>
      </p:sp>
      <p:sp>
        <p:nvSpPr>
          <p:cNvPr id="475" name="Google Shape;475;p60"/>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76" name="Google Shape;476;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61"/>
          <p:cNvSpPr txBox="1"/>
          <p:nvPr>
            <p:ph type="title"/>
          </p:nvPr>
        </p:nvSpPr>
        <p:spPr>
          <a:xfrm>
            <a:off x="397800" y="15210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What if I want to build more </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than one graph?</a:t>
            </a:r>
            <a:endParaRPr b="1">
              <a:latin typeface="Georgia"/>
              <a:ea typeface="Georgia"/>
              <a:cs typeface="Georgia"/>
              <a:sym typeface="Georgia"/>
            </a:endParaRPr>
          </a:p>
        </p:txBody>
      </p:sp>
      <p:sp>
        <p:nvSpPr>
          <p:cNvPr id="482" name="Google Shape;482;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Launched Nov 2015</a:t>
            </a:r>
            <a:endParaRPr b="1">
              <a:latin typeface="Georgia"/>
              <a:ea typeface="Georgia"/>
              <a:cs typeface="Georgia"/>
              <a:sym typeface="Georgia"/>
            </a:endParaRPr>
          </a:p>
        </p:txBody>
      </p:sp>
      <p:sp>
        <p:nvSpPr>
          <p:cNvPr id="84" name="Google Shape;8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85" name="Google Shape;85;p17"/>
          <p:cNvPicPr preferRelativeResize="0"/>
          <p:nvPr/>
        </p:nvPicPr>
        <p:blipFill>
          <a:blip r:embed="rId3">
            <a:alphaModFix/>
          </a:blip>
          <a:stretch>
            <a:fillRect/>
          </a:stretch>
        </p:blipFill>
        <p:spPr>
          <a:xfrm>
            <a:off x="0" y="1678375"/>
            <a:ext cx="9144002" cy="2577827"/>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62"/>
          <p:cNvSpPr txBox="1"/>
          <p:nvPr>
            <p:ph type="title"/>
          </p:nvPr>
        </p:nvSpPr>
        <p:spPr>
          <a:xfrm>
            <a:off x="397800" y="1521050"/>
            <a:ext cx="8520600" cy="165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You can</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but you don’t need more than one graph</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The session runs the default graph</a:t>
            </a:r>
            <a:endParaRPr b="1">
              <a:latin typeface="Georgia"/>
              <a:ea typeface="Georgia"/>
              <a:cs typeface="Georgia"/>
              <a:sym typeface="Georgia"/>
            </a:endParaRPr>
          </a:p>
        </p:txBody>
      </p:sp>
      <p:sp>
        <p:nvSpPr>
          <p:cNvPr id="488" name="Google Shape;488;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63"/>
          <p:cNvSpPr txBox="1"/>
          <p:nvPr>
            <p:ph type="title"/>
          </p:nvPr>
        </p:nvSpPr>
        <p:spPr>
          <a:xfrm>
            <a:off x="397800" y="152105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But what if I really want to?</a:t>
            </a:r>
            <a:endParaRPr b="1">
              <a:latin typeface="Georgia"/>
              <a:ea typeface="Georgia"/>
              <a:cs typeface="Georgia"/>
              <a:sym typeface="Georgia"/>
            </a:endParaRPr>
          </a:p>
        </p:txBody>
      </p:sp>
      <p:sp>
        <p:nvSpPr>
          <p:cNvPr id="494" name="Google Shape;494;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64"/>
          <p:cNvSpPr txBox="1"/>
          <p:nvPr>
            <p:ph type="title"/>
          </p:nvPr>
        </p:nvSpPr>
        <p:spPr>
          <a:xfrm>
            <a:off x="389950" y="1552425"/>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URGH, NO</a:t>
            </a:r>
            <a:endParaRPr b="1" sz="1400">
              <a:latin typeface="Georgia"/>
              <a:ea typeface="Georgia"/>
              <a:cs typeface="Georgia"/>
              <a:sym typeface="Georgia"/>
            </a:endParaRPr>
          </a:p>
        </p:txBody>
      </p:sp>
      <p:sp>
        <p:nvSpPr>
          <p:cNvPr id="500" name="Google Shape;500;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65"/>
          <p:cNvSpPr txBox="1"/>
          <p:nvPr>
            <p:ph idx="1" type="body"/>
          </p:nvPr>
        </p:nvSpPr>
        <p:spPr>
          <a:xfrm>
            <a:off x="311700" y="1330250"/>
            <a:ext cx="80730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Multiple graphs require multiple sessions, each will try to use all available resources by default</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Can't pass data between them without passing them through python/numpy, which doesn't work in distributed </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It’s better to have disconnected subgraphs within one graph</a:t>
            </a:r>
            <a:endParaRPr>
              <a:latin typeface="Georgia"/>
              <a:ea typeface="Georgia"/>
              <a:cs typeface="Georgia"/>
              <a:sym typeface="Georgia"/>
            </a:endParaRPr>
          </a:p>
        </p:txBody>
      </p:sp>
      <p:sp>
        <p:nvSpPr>
          <p:cNvPr id="506" name="Google Shape;506;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507" name="Google Shape;507;p65"/>
          <p:cNvSpPr txBox="1"/>
          <p:nvPr/>
        </p:nvSpPr>
        <p:spPr>
          <a:xfrm>
            <a:off x="4987950" y="767600"/>
            <a:ext cx="1954800" cy="42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EFEFEF"/>
                </a:solidFill>
              </a:rPr>
              <a:t>BUG ALERT!</a:t>
            </a:r>
            <a:endParaRPr sz="1700">
              <a:solidFill>
                <a:srgbClr val="EFEFEF"/>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 name="Shape 511"/>
        <p:cNvGrpSpPr/>
        <p:nvPr/>
      </p:nvGrpSpPr>
      <p:grpSpPr>
        <a:xfrm>
          <a:off x="0" y="0"/>
          <a:ext cx="0" cy="0"/>
          <a:chOff x="0" y="0"/>
          <a:chExt cx="0" cy="0"/>
        </a:xfrm>
      </p:grpSpPr>
      <p:sp>
        <p:nvSpPr>
          <p:cNvPr id="512" name="Google Shape;512;p66"/>
          <p:cNvSpPr txBox="1"/>
          <p:nvPr>
            <p:ph type="title"/>
          </p:nvPr>
        </p:nvSpPr>
        <p:spPr>
          <a:xfrm>
            <a:off x="400125" y="1643900"/>
            <a:ext cx="8520600" cy="90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 insist ...</a:t>
            </a:r>
            <a:endParaRPr b="1" sz="1400">
              <a:latin typeface="Georgia"/>
              <a:ea typeface="Georgia"/>
              <a:cs typeface="Georgia"/>
              <a:sym typeface="Georgia"/>
            </a:endParaRPr>
          </a:p>
        </p:txBody>
      </p:sp>
      <p:sp>
        <p:nvSpPr>
          <p:cNvPr id="513" name="Google Shape;513;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a:t>
            </a:r>
            <a:r>
              <a:rPr b="1" lang="en">
                <a:latin typeface="Georgia"/>
                <a:ea typeface="Georgia"/>
                <a:cs typeface="Georgia"/>
                <a:sym typeface="Georgia"/>
              </a:rPr>
              <a:t>f.Graph()</a:t>
            </a:r>
            <a:endParaRPr b="1">
              <a:latin typeface="Georgia"/>
              <a:ea typeface="Georgia"/>
              <a:cs typeface="Georgia"/>
              <a:sym typeface="Georgia"/>
            </a:endParaRPr>
          </a:p>
        </p:txBody>
      </p:sp>
      <p:sp>
        <p:nvSpPr>
          <p:cNvPr id="519" name="Google Shape;519;p67"/>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c</a:t>
            </a:r>
            <a:r>
              <a:rPr lang="en" sz="1400">
                <a:latin typeface="Georgia"/>
                <a:ea typeface="Georgia"/>
                <a:cs typeface="Georgia"/>
                <a:sym typeface="Georgia"/>
              </a:rPr>
              <a:t>reate a graph:</a:t>
            </a:r>
            <a:endParaRPr sz="1400">
              <a:latin typeface="Georgia"/>
              <a:ea typeface="Georgia"/>
              <a:cs typeface="Georgia"/>
              <a:sym typeface="Georgia"/>
            </a:endParaRPr>
          </a:p>
          <a:p>
            <a:pPr indent="0" lvl="0" marL="0" rtl="0" algn="l">
              <a:spcBef>
                <a:spcPts val="1600"/>
              </a:spcBef>
              <a:spcAft>
                <a:spcPts val="160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p:txBody>
      </p:sp>
      <p:sp>
        <p:nvSpPr>
          <p:cNvPr id="520" name="Google Shape;520;p67"/>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1" name="Google Shape;521;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27" name="Google Shape;527;p68"/>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to add operators to a graph, set it as default:</a:t>
            </a:r>
            <a:endParaRPr sz="1400">
              <a:latin typeface="Georgia"/>
              <a:ea typeface="Georgia"/>
              <a:cs typeface="Georgia"/>
              <a:sym typeface="Georgia"/>
            </a:endParaRPr>
          </a:p>
          <a:p>
            <a:pPr indent="0" lvl="0" marL="0" rtl="0" algn="l">
              <a:spcBef>
                <a:spcPts val="1600"/>
              </a:spcBef>
              <a:spcAft>
                <a:spcPts val="0"/>
              </a:spcAft>
              <a:buNone/>
            </a:pPr>
            <a:r>
              <a:rPr lang="en" sz="1200">
                <a:solidFill>
                  <a:schemeClr val="dk1"/>
                </a:solidFill>
                <a:latin typeface="Consolas"/>
                <a:ea typeface="Consolas"/>
                <a:cs typeface="Consolas"/>
                <a:sym typeface="Consolas"/>
              </a:rPr>
              <a:t>g = tf.Graph()</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g.as_default():</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x = tf.add(3, 5)</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sess = tf.Session(graph=g)</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with tf.Session() as sess:</a:t>
            </a:r>
            <a:br>
              <a:rPr lang="en" sz="1200">
                <a:solidFill>
                  <a:schemeClr val="dk1"/>
                </a:solidFill>
                <a:latin typeface="Consolas"/>
                <a:ea typeface="Consolas"/>
                <a:cs typeface="Consolas"/>
                <a:sym typeface="Consolas"/>
              </a:rPr>
            </a:br>
            <a:r>
              <a:rPr lang="en" sz="1200">
                <a:solidFill>
                  <a:schemeClr val="dk1"/>
                </a:solidFill>
                <a:latin typeface="Consolas"/>
                <a:ea typeface="Consolas"/>
                <a:cs typeface="Consolas"/>
                <a:sym typeface="Consolas"/>
              </a:rPr>
              <a:t>	sess.run(x)</a:t>
            </a:r>
            <a:endParaRPr sz="1200">
              <a:solidFill>
                <a:schemeClr val="dk1"/>
              </a:solidFill>
              <a:latin typeface="Consolas"/>
              <a:ea typeface="Consolas"/>
              <a:cs typeface="Consolas"/>
              <a:sym typeface="Consolas"/>
            </a:endParaRPr>
          </a:p>
          <a:p>
            <a:pPr indent="0" lvl="0" marL="0" rtl="0" algn="l">
              <a:spcBef>
                <a:spcPts val="1600"/>
              </a:spcBef>
              <a:spcAft>
                <a:spcPts val="1600"/>
              </a:spcAft>
              <a:buNone/>
            </a:pPr>
            <a:r>
              <a:t/>
            </a:r>
            <a:endParaRPr sz="1000">
              <a:latin typeface="Georgia"/>
              <a:ea typeface="Georgia"/>
              <a:cs typeface="Georgia"/>
              <a:sym typeface="Georgia"/>
            </a:endParaRPr>
          </a:p>
        </p:txBody>
      </p:sp>
      <p:sp>
        <p:nvSpPr>
          <p:cNvPr id="528" name="Google Shape;528;p68"/>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29" name="Google Shape;529;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35" name="Google Shape;535;p69"/>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To handle the default graph:</a:t>
            </a:r>
            <a:endParaRPr sz="1400">
              <a:latin typeface="Georgia"/>
              <a:ea typeface="Georgia"/>
              <a:cs typeface="Georgia"/>
              <a:sym typeface="Georgia"/>
            </a:endParaRPr>
          </a:p>
          <a:p>
            <a:pPr indent="0" lvl="0" marL="0" rtl="0" algn="l">
              <a:spcBef>
                <a:spcPts val="1600"/>
              </a:spcBef>
              <a:spcAft>
                <a:spcPts val="1600"/>
              </a:spcAft>
              <a:buNone/>
            </a:pPr>
            <a:r>
              <a:rPr lang="en" sz="1200">
                <a:solidFill>
                  <a:srgbClr val="FFFFFF"/>
                </a:solidFill>
                <a:latin typeface="Consolas"/>
                <a:ea typeface="Consolas"/>
                <a:cs typeface="Consolas"/>
                <a:sym typeface="Consolas"/>
              </a:rPr>
              <a:t>g = tf.get_default_graph()</a:t>
            </a:r>
            <a:endParaRPr sz="1200">
              <a:solidFill>
                <a:srgbClr val="FFFFFF"/>
              </a:solidFill>
              <a:latin typeface="Consolas"/>
              <a:ea typeface="Consolas"/>
              <a:cs typeface="Consolas"/>
              <a:sym typeface="Consolas"/>
            </a:endParaRPr>
          </a:p>
        </p:txBody>
      </p:sp>
      <p:sp>
        <p:nvSpPr>
          <p:cNvPr id="536" name="Google Shape;536;p69"/>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37" name="Google Shape;537;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43" name="Google Shape;543;p70"/>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 = tf.Graph()</a:t>
            </a:r>
            <a:endParaRPr sz="1200">
              <a:solidFill>
                <a:srgbClr val="FFFFFF"/>
              </a:solidFill>
              <a:latin typeface="Consolas"/>
              <a:ea typeface="Consolas"/>
              <a:cs typeface="Consolas"/>
              <a:sym typeface="Consolas"/>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lgn="l">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a:t>
            </a:r>
            <a:r>
              <a:rPr lang="en" sz="1200">
                <a:solidFill>
                  <a:srgbClr val="FFFFFF"/>
                </a:solidFill>
                <a:latin typeface="Consolas"/>
                <a:ea typeface="Consolas"/>
                <a:cs typeface="Consolas"/>
                <a:sym typeface="Consolas"/>
              </a:rPr>
              <a:t>ith g.as_default():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b</a:t>
            </a:r>
            <a:r>
              <a:rPr lang="en" sz="1200">
                <a:solidFill>
                  <a:srgbClr val="FFFFFF"/>
                </a:solidFill>
                <a:latin typeface="Consolas"/>
                <a:ea typeface="Consolas"/>
                <a:cs typeface="Consolas"/>
                <a:sym typeface="Consolas"/>
              </a:rPr>
              <a:t> = tf.constant(5)</a:t>
            </a:r>
            <a:endParaRPr sz="1200">
              <a:solidFill>
                <a:srgbClr val="FFFFFF"/>
              </a:solidFill>
              <a:latin typeface="Consolas"/>
              <a:ea typeface="Consolas"/>
              <a:cs typeface="Consolas"/>
              <a:sym typeface="Consolas"/>
            </a:endParaRPr>
          </a:p>
        </p:txBody>
      </p:sp>
      <p:sp>
        <p:nvSpPr>
          <p:cNvPr id="544" name="Google Shape;544;p70"/>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45" name="Google Shape;545;p70"/>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Prone to errors</a:t>
            </a:r>
            <a:endParaRPr>
              <a:solidFill>
                <a:srgbClr val="FFFFFF"/>
              </a:solidFill>
              <a:latin typeface="Times New Roman"/>
              <a:ea typeface="Times New Roman"/>
              <a:cs typeface="Times New Roman"/>
              <a:sym typeface="Times New Roman"/>
            </a:endParaRPr>
          </a:p>
        </p:txBody>
      </p:sp>
      <p:sp>
        <p:nvSpPr>
          <p:cNvPr id="546" name="Google Shape;546;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Google Shape;551;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tf.Graph()</a:t>
            </a:r>
            <a:endParaRPr b="1">
              <a:latin typeface="Georgia"/>
              <a:ea typeface="Georgia"/>
              <a:cs typeface="Georgia"/>
              <a:sym typeface="Georgia"/>
            </a:endParaRPr>
          </a:p>
        </p:txBody>
      </p:sp>
      <p:sp>
        <p:nvSpPr>
          <p:cNvPr id="552" name="Google Shape;552;p71"/>
          <p:cNvSpPr txBox="1"/>
          <p:nvPr>
            <p:ph idx="1" type="body"/>
          </p:nvPr>
        </p:nvSpPr>
        <p:spPr>
          <a:xfrm>
            <a:off x="311700" y="1131825"/>
            <a:ext cx="7059300" cy="397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Georgia"/>
                <a:ea typeface="Georgia"/>
                <a:cs typeface="Georgia"/>
                <a:sym typeface="Georgia"/>
              </a:rPr>
              <a:t>Do not mix default graph and user created graphs</a:t>
            </a:r>
            <a:endParaRPr sz="1400">
              <a:latin typeface="Georgia"/>
              <a:ea typeface="Georgia"/>
              <a:cs typeface="Georgia"/>
              <a:sym typeface="Georgia"/>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g</a:t>
            </a:r>
            <a:r>
              <a:rPr lang="en" sz="1200">
                <a:solidFill>
                  <a:srgbClr val="FFFFFF"/>
                </a:solidFill>
                <a:latin typeface="Consolas"/>
                <a:ea typeface="Consolas"/>
                <a:cs typeface="Consolas"/>
                <a:sym typeface="Consolas"/>
              </a:rPr>
              <a:t>1 = tf.get_default_graph()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g2 = tf.Graph()</a:t>
            </a:r>
            <a:endParaRPr sz="1200">
              <a:solidFill>
                <a:srgbClr val="FFFFFF"/>
              </a:solidFill>
              <a:latin typeface="Consolas"/>
              <a:ea typeface="Consolas"/>
              <a:cs typeface="Consolas"/>
              <a:sym typeface="Consolas"/>
            </a:endParaRPr>
          </a:p>
          <a:p>
            <a:pPr indent="0" lvl="0" marL="0" rtl="0" algn="l">
              <a:spcBef>
                <a:spcPts val="1600"/>
              </a:spcBef>
              <a:spcAft>
                <a:spcPts val="0"/>
              </a:spcAft>
              <a:buNone/>
            </a:pPr>
            <a:r>
              <a:rPr lang="en" sz="1200">
                <a:solidFill>
                  <a:srgbClr val="FFFFFF"/>
                </a:solidFill>
                <a:latin typeface="Consolas"/>
                <a:ea typeface="Consolas"/>
                <a:cs typeface="Consolas"/>
                <a:sym typeface="Consolas"/>
              </a:rPr>
              <a:t># add ops to the default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g1.as_default():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a:t>
            </a:r>
            <a:r>
              <a:rPr lang="en" sz="1200">
                <a:solidFill>
                  <a:srgbClr val="FFFFFF"/>
                </a:solidFill>
                <a:latin typeface="Consolas"/>
                <a:ea typeface="Consolas"/>
                <a:cs typeface="Consolas"/>
                <a:sym typeface="Consolas"/>
              </a:rPr>
              <a:t>a</a:t>
            </a:r>
            <a:r>
              <a:rPr lang="en" sz="1200">
                <a:solidFill>
                  <a:srgbClr val="FFFFFF"/>
                </a:solidFill>
                <a:latin typeface="Consolas"/>
                <a:ea typeface="Consolas"/>
                <a:cs typeface="Consolas"/>
                <a:sym typeface="Consolas"/>
              </a:rPr>
              <a:t> = tf.Constant(3)</a:t>
            </a:r>
            <a:endParaRPr sz="1200">
              <a:solidFill>
                <a:srgbClr val="FFFFFF"/>
              </a:solidFill>
              <a:latin typeface="Consolas"/>
              <a:ea typeface="Consolas"/>
              <a:cs typeface="Consolas"/>
              <a:sym typeface="Consolas"/>
            </a:endParaRPr>
          </a:p>
          <a:p>
            <a:pPr indent="0" lvl="0" marL="0" rtl="0" algn="l">
              <a:spcBef>
                <a:spcPts val="1600"/>
              </a:spcBef>
              <a:spcAft>
                <a:spcPts val="1600"/>
              </a:spcAft>
              <a:buNone/>
            </a:pPr>
            <a:r>
              <a:rPr lang="en" sz="1200">
                <a:solidFill>
                  <a:srgbClr val="FFFFFF"/>
                </a:solidFill>
                <a:latin typeface="Consolas"/>
                <a:ea typeface="Consolas"/>
                <a:cs typeface="Consolas"/>
                <a:sym typeface="Consolas"/>
              </a:rPr>
              <a:t># add ops to the user created graph</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with g2.as_default():</a:t>
            </a:r>
            <a:br>
              <a:rPr lang="en" sz="1200">
                <a:solidFill>
                  <a:srgbClr val="FFFFFF"/>
                </a:solidFill>
                <a:latin typeface="Consolas"/>
                <a:ea typeface="Consolas"/>
                <a:cs typeface="Consolas"/>
                <a:sym typeface="Consolas"/>
              </a:rPr>
            </a:br>
            <a:r>
              <a:rPr lang="en" sz="1200">
                <a:solidFill>
                  <a:srgbClr val="FFFFFF"/>
                </a:solidFill>
                <a:latin typeface="Consolas"/>
                <a:ea typeface="Consolas"/>
                <a:cs typeface="Consolas"/>
                <a:sym typeface="Consolas"/>
              </a:rPr>
              <a:t>	b = tf.Constant(5)</a:t>
            </a:r>
            <a:endParaRPr sz="1200">
              <a:solidFill>
                <a:srgbClr val="FFFFFF"/>
              </a:solidFill>
              <a:latin typeface="Consolas"/>
              <a:ea typeface="Consolas"/>
              <a:cs typeface="Consolas"/>
              <a:sym typeface="Consolas"/>
            </a:endParaRPr>
          </a:p>
        </p:txBody>
      </p:sp>
      <p:sp>
        <p:nvSpPr>
          <p:cNvPr id="553" name="Google Shape;553;p71"/>
          <p:cNvSpPr txBox="1"/>
          <p:nvPr/>
        </p:nvSpPr>
        <p:spPr>
          <a:xfrm>
            <a:off x="4522300" y="3752675"/>
            <a:ext cx="4207200" cy="123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554" name="Google Shape;554;p71"/>
          <p:cNvSpPr txBox="1"/>
          <p:nvPr/>
        </p:nvSpPr>
        <p:spPr>
          <a:xfrm>
            <a:off x="4472600" y="2646500"/>
            <a:ext cx="3709500" cy="104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Better</a:t>
            </a:r>
            <a:endParaRPr>
              <a:solidFill>
                <a:srgbClr val="FFFFFF"/>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FFFFFF"/>
                </a:solidFill>
                <a:latin typeface="Times New Roman"/>
                <a:ea typeface="Times New Roman"/>
                <a:cs typeface="Times New Roman"/>
                <a:sym typeface="Times New Roman"/>
              </a:rPr>
              <a:t>But still not good enough because no more than one graph!</a:t>
            </a:r>
            <a:endParaRPr>
              <a:solidFill>
                <a:srgbClr val="FFFFFF"/>
              </a:solidFill>
              <a:latin typeface="Times New Roman"/>
              <a:ea typeface="Times New Roman"/>
              <a:cs typeface="Times New Roman"/>
              <a:sym typeface="Times New Roman"/>
            </a:endParaRPr>
          </a:p>
        </p:txBody>
      </p:sp>
      <p:sp>
        <p:nvSpPr>
          <p:cNvPr id="555" name="Google Shape;555;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Many machine learning libraries</a:t>
            </a:r>
            <a:endParaRPr>
              <a:latin typeface="Georgia"/>
              <a:ea typeface="Georgia"/>
              <a:cs typeface="Georgia"/>
              <a:sym typeface="Georgia"/>
            </a:endParaRPr>
          </a:p>
          <a:p>
            <a:pPr indent="0" lvl="0" marL="457200" rtl="0" algn="l">
              <a:spcBef>
                <a:spcPts val="1600"/>
              </a:spcBef>
              <a:spcAft>
                <a:spcPts val="0"/>
              </a:spcAft>
              <a:buNone/>
            </a:pPr>
            <a:r>
              <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0" lvl="0" marL="0" rtl="0" algn="l">
              <a:spcBef>
                <a:spcPts val="1600"/>
              </a:spcBef>
              <a:spcAft>
                <a:spcPts val="1600"/>
              </a:spcAft>
              <a:buNone/>
            </a:pPr>
            <a:r>
              <a:t/>
            </a:r>
            <a:endParaRPr>
              <a:latin typeface="Georgia"/>
              <a:ea typeface="Georgia"/>
              <a:cs typeface="Georgia"/>
              <a:sym typeface="Georgia"/>
            </a:endParaRPr>
          </a:p>
        </p:txBody>
      </p:sp>
      <p:sp>
        <p:nvSpPr>
          <p:cNvPr id="92" name="Google Shape;9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93" name="Google Shape;93;p18"/>
          <p:cNvPicPr preferRelativeResize="0"/>
          <p:nvPr/>
        </p:nvPicPr>
        <p:blipFill>
          <a:blip r:embed="rId3">
            <a:alphaModFix/>
          </a:blip>
          <a:stretch>
            <a:fillRect/>
          </a:stretch>
        </p:blipFill>
        <p:spPr>
          <a:xfrm>
            <a:off x="779325" y="1729525"/>
            <a:ext cx="6451474" cy="14672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pic>
        <p:nvPicPr>
          <p:cNvPr id="560" name="Google Shape;560;p72"/>
          <p:cNvPicPr preferRelativeResize="0"/>
          <p:nvPr/>
        </p:nvPicPr>
        <p:blipFill>
          <a:blip r:embed="rId3">
            <a:alphaModFix/>
          </a:blip>
          <a:stretch>
            <a:fillRect/>
          </a:stretch>
        </p:blipFill>
        <p:spPr>
          <a:xfrm>
            <a:off x="2268987" y="0"/>
            <a:ext cx="4415162" cy="5143501"/>
          </a:xfrm>
          <a:prstGeom prst="rect">
            <a:avLst/>
          </a:prstGeom>
          <a:noFill/>
          <a:ln>
            <a:noFill/>
          </a:ln>
        </p:spPr>
      </p:pic>
      <p:sp>
        <p:nvSpPr>
          <p:cNvPr id="561" name="Google Shape;561;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67" name="Google Shape;567;p73"/>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p:txBody>
      </p:sp>
      <p:sp>
        <p:nvSpPr>
          <p:cNvPr id="568" name="Google Shape;568;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2" name="Shape 572"/>
        <p:cNvGrpSpPr/>
        <p:nvPr/>
      </p:nvGrpSpPr>
      <p:grpSpPr>
        <a:xfrm>
          <a:off x="0" y="0"/>
          <a:ext cx="0" cy="0"/>
          <a:chOff x="0" y="0"/>
          <a:chExt cx="0" cy="0"/>
        </a:xfrm>
      </p:grpSpPr>
      <p:sp>
        <p:nvSpPr>
          <p:cNvPr id="573" name="Google Shape;573;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74" name="Google Shape;574;p74"/>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p:txBody>
      </p:sp>
      <p:sp>
        <p:nvSpPr>
          <p:cNvPr id="575" name="Google Shape;575;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1" name="Google Shape;581;p75"/>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p:txBody>
      </p:sp>
      <p:sp>
        <p:nvSpPr>
          <p:cNvPr id="582" name="Google Shape;582;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graphs</a:t>
            </a:r>
            <a:endParaRPr b="1">
              <a:latin typeface="Georgia"/>
              <a:ea typeface="Georgia"/>
              <a:cs typeface="Georgia"/>
              <a:sym typeface="Georgia"/>
            </a:endParaRPr>
          </a:p>
        </p:txBody>
      </p:sp>
      <p:sp>
        <p:nvSpPr>
          <p:cNvPr id="588" name="Google Shape;588;p76"/>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Save computation. Only run subgraphs that lead to the values you want to fetch.</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Break computation into small, differential pieces to facilitate auto-differentiation</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Facilitate distributed computation, spread the work across multiple CPUs, GPUs, TPUs, or other devices</a:t>
            </a:r>
            <a:endParaRPr>
              <a:latin typeface="Georgia"/>
              <a:ea typeface="Georgia"/>
              <a:cs typeface="Georgia"/>
              <a:sym typeface="Georgia"/>
            </a:endParaRPr>
          </a:p>
          <a:p>
            <a:pPr indent="-342900" lvl="0" marL="457200" rtl="0" algn="l">
              <a:spcBef>
                <a:spcPts val="0"/>
              </a:spcBef>
              <a:spcAft>
                <a:spcPts val="0"/>
              </a:spcAft>
              <a:buSzPts val="1800"/>
              <a:buFont typeface="Georgia"/>
              <a:buAutoNum type="arabicPeriod"/>
            </a:pPr>
            <a:r>
              <a:rPr lang="en">
                <a:latin typeface="Georgia"/>
                <a:ea typeface="Georgia"/>
                <a:cs typeface="Georgia"/>
                <a:sym typeface="Georgia"/>
              </a:rPr>
              <a:t>Many common machine learning models are taught and visualized as directed graphs</a:t>
            </a:r>
            <a:endParaRPr>
              <a:latin typeface="Georgia"/>
              <a:ea typeface="Georgia"/>
              <a:cs typeface="Georgia"/>
              <a:sym typeface="Georgia"/>
            </a:endParaRPr>
          </a:p>
        </p:txBody>
      </p:sp>
      <p:pic>
        <p:nvPicPr>
          <p:cNvPr id="589" name="Google Shape;589;p76"/>
          <p:cNvPicPr preferRelativeResize="0"/>
          <p:nvPr/>
        </p:nvPicPr>
        <p:blipFill>
          <a:blip r:embed="rId3">
            <a:alphaModFix/>
          </a:blip>
          <a:stretch>
            <a:fillRect/>
          </a:stretch>
        </p:blipFill>
        <p:spPr>
          <a:xfrm>
            <a:off x="6212950" y="1377338"/>
            <a:ext cx="2619350" cy="2747125"/>
          </a:xfrm>
          <a:prstGeom prst="rect">
            <a:avLst/>
          </a:prstGeom>
          <a:noFill/>
          <a:ln>
            <a:noFill/>
          </a:ln>
        </p:spPr>
      </p:pic>
      <p:sp>
        <p:nvSpPr>
          <p:cNvPr id="590" name="Google Shape;590;p76"/>
          <p:cNvSpPr txBox="1"/>
          <p:nvPr>
            <p:ph idx="1" type="body"/>
          </p:nvPr>
        </p:nvSpPr>
        <p:spPr>
          <a:xfrm>
            <a:off x="6212950" y="4299675"/>
            <a:ext cx="2931000" cy="46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300">
                <a:latin typeface="Georgia"/>
                <a:ea typeface="Georgia"/>
                <a:cs typeface="Georgia"/>
                <a:sym typeface="Georgia"/>
              </a:rPr>
              <a:t>A neural net graph from Stanford’s CS224N course</a:t>
            </a:r>
            <a:endParaRPr sz="1300">
              <a:latin typeface="Georgia"/>
              <a:ea typeface="Georgia"/>
              <a:cs typeface="Georgia"/>
              <a:sym typeface="Georgia"/>
            </a:endParaRPr>
          </a:p>
        </p:txBody>
      </p:sp>
      <p:sp>
        <p:nvSpPr>
          <p:cNvPr id="591" name="Google Shape;591;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5" name="Shape 595"/>
        <p:cNvGrpSpPr/>
        <p:nvPr/>
      </p:nvGrpSpPr>
      <p:grpSpPr>
        <a:xfrm>
          <a:off x="0" y="0"/>
          <a:ext cx="0" cy="0"/>
          <a:chOff x="0" y="0"/>
          <a:chExt cx="0" cy="0"/>
        </a:xfrm>
      </p:grpSpPr>
      <p:sp>
        <p:nvSpPr>
          <p:cNvPr id="596" name="Google Shape;596;p77"/>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597" name="Google Shape;597;p77"/>
          <p:cNvSpPr txBox="1"/>
          <p:nvPr>
            <p:ph idx="1" type="body"/>
          </p:nvPr>
        </p:nvSpPr>
        <p:spPr>
          <a:xfrm>
            <a:off x="311700" y="1330250"/>
            <a:ext cx="5673300" cy="284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Basic operations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Constants and variables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Data pipeline</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Fun with TensorBoard</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598" name="Google Shape;598;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Flexibility + Scalability</a:t>
            </a:r>
            <a:br>
              <a:rPr lang="en">
                <a:latin typeface="Georgia"/>
                <a:ea typeface="Georgia"/>
                <a:cs typeface="Georgia"/>
                <a:sym typeface="Georgia"/>
              </a:rPr>
            </a:br>
            <a:r>
              <a:rPr lang="en">
                <a:latin typeface="Georgia"/>
                <a:ea typeface="Georgia"/>
                <a:cs typeface="Georgia"/>
                <a:sym typeface="Georgia"/>
              </a:rPr>
              <a:t>Originally developed by Google as a single infrastructure for machine learning in both production and research</a:t>
            </a:r>
            <a:endParaRPr>
              <a:latin typeface="Georgia"/>
              <a:ea typeface="Georgia"/>
              <a:cs typeface="Georgia"/>
              <a:sym typeface="Georgia"/>
            </a:endParaRPr>
          </a:p>
        </p:txBody>
      </p:sp>
      <p:sp>
        <p:nvSpPr>
          <p:cNvPr id="100" name="Google Shape;10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TensorFlow?</a:t>
            </a:r>
            <a:endParaRPr b="1">
              <a:latin typeface="Georgia"/>
              <a:ea typeface="Georgia"/>
              <a:cs typeface="Georgia"/>
              <a:sym typeface="Georgia"/>
            </a:endParaRPr>
          </a:p>
        </p:txBody>
      </p:sp>
      <p:sp>
        <p:nvSpPr>
          <p:cNvPr id="106" name="Google Shape;106;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Georgia"/>
              <a:buChar char="●"/>
            </a:pPr>
            <a:r>
              <a:rPr lang="en">
                <a:latin typeface="Georgia"/>
                <a:ea typeface="Georgia"/>
                <a:cs typeface="Georgia"/>
                <a:sym typeface="Georgia"/>
              </a:rPr>
              <a:t>Flexibility + Scalability</a:t>
            </a:r>
            <a:endParaRPr>
              <a:latin typeface="Georgia"/>
              <a:ea typeface="Georgia"/>
              <a:cs typeface="Georgia"/>
              <a:sym typeface="Georgia"/>
            </a:endParaRPr>
          </a:p>
          <a:p>
            <a:pPr indent="-342900" lvl="0" marL="457200" rtl="0" algn="l">
              <a:spcBef>
                <a:spcPts val="0"/>
              </a:spcBef>
              <a:spcAft>
                <a:spcPts val="0"/>
              </a:spcAft>
              <a:buSzPts val="1800"/>
              <a:buFont typeface="Georgia"/>
              <a:buChar char="●"/>
            </a:pPr>
            <a:r>
              <a:rPr lang="en">
                <a:latin typeface="Georgia"/>
                <a:ea typeface="Georgia"/>
                <a:cs typeface="Georgia"/>
                <a:sym typeface="Georgia"/>
              </a:rPr>
              <a:t>Popularity</a:t>
            </a:r>
            <a:br>
              <a:rPr lang="en">
                <a:latin typeface="Georgia"/>
                <a:ea typeface="Georgia"/>
                <a:cs typeface="Georgia"/>
                <a:sym typeface="Georgia"/>
              </a:rPr>
            </a:br>
            <a:endParaRPr>
              <a:latin typeface="Georgia"/>
              <a:ea typeface="Georgia"/>
              <a:cs typeface="Georgia"/>
              <a:sym typeface="Georgia"/>
            </a:endParaRPr>
          </a:p>
        </p:txBody>
      </p:sp>
      <p:sp>
        <p:nvSpPr>
          <p:cNvPr id="107" name="Google Shape;107;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08" name="Google Shape;108;p20"/>
          <p:cNvPicPr preferRelativeResize="0"/>
          <p:nvPr/>
        </p:nvPicPr>
        <p:blipFill>
          <a:blip r:embed="rId3">
            <a:alphaModFix/>
          </a:blip>
          <a:stretch>
            <a:fillRect/>
          </a:stretch>
        </p:blipFill>
        <p:spPr>
          <a:xfrm>
            <a:off x="860625" y="1907625"/>
            <a:ext cx="4303926" cy="2661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Companies using TensorFlow</a:t>
            </a:r>
            <a:endParaRPr b="1">
              <a:latin typeface="Georgia"/>
              <a:ea typeface="Georgia"/>
              <a:cs typeface="Georgia"/>
              <a:sym typeface="Georgia"/>
            </a:endParaRPr>
          </a:p>
        </p:txBody>
      </p:sp>
      <p:sp>
        <p:nvSpPr>
          <p:cNvPr id="114" name="Google Shape;114;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15" name="Google Shape;115;p21"/>
          <p:cNvPicPr preferRelativeResize="0"/>
          <p:nvPr/>
        </p:nvPicPr>
        <p:blipFill>
          <a:blip r:embed="rId3">
            <a:alphaModFix/>
          </a:blip>
          <a:stretch>
            <a:fillRect/>
          </a:stretch>
        </p:blipFill>
        <p:spPr>
          <a:xfrm>
            <a:off x="1521075" y="1072900"/>
            <a:ext cx="6101826" cy="38445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